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Gill Sans" panose="020B0604020202020204" charset="0"/>
      <p:regular r:id="rId44"/>
      <p:bold r:id="rId45"/>
    </p:embeddedFont>
    <p:embeddedFont>
      <p:font typeface="Montserrat" panose="020B0604020202020204" charset="0"/>
      <p:bold r:id="rId46"/>
      <p:boldItalic r:id="rId47"/>
    </p:embeddedFont>
    <p:embeddedFont>
      <p:font typeface="Montserrat Medium"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73B490-7A58-45A5-8119-29DDB8FE0847}">
  <a:tblStyle styleId="{F573B490-7A58-45A5-8119-29DDB8FE084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2" y="38"/>
      </p:cViewPr>
      <p:guideLst>
        <p:guide orient="horz" pos="1620"/>
        <p:guide pos="28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2pPr>
            <a:lvl3pPr marR="0" lvl="2"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3pPr>
            <a:lvl4pPr marR="0" lvl="3"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4pPr>
            <a:lvl5pPr marR="0" lvl="4"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2pPr>
            <a:lvl3pPr marR="0" lvl="2"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3pPr>
            <a:lvl4pPr marR="0" lvl="3"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4pPr>
            <a:lvl5pPr marR="0" lvl="4"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900" b="0" i="0" u="none" strike="noStrike" cap="none">
                <a:solidFill>
                  <a:schemeClr val="dk1"/>
                </a:solidFill>
                <a:latin typeface="Gill Sans"/>
                <a:ea typeface="Gill Sans"/>
                <a:cs typeface="Gill Sans"/>
                <a:sym typeface="Gill Sans"/>
              </a:defRPr>
            </a:lvl1pPr>
            <a:lvl2pPr marL="914400" marR="0" lvl="1" indent="-228600" algn="l" rtl="0">
              <a:spcBef>
                <a:spcPts val="0"/>
              </a:spcBef>
              <a:spcAft>
                <a:spcPts val="0"/>
              </a:spcAft>
              <a:buSzPts val="1400"/>
              <a:buNone/>
              <a:defRPr sz="900" b="0" i="0" u="none" strike="noStrike" cap="none">
                <a:solidFill>
                  <a:schemeClr val="dk1"/>
                </a:solidFill>
                <a:latin typeface="Gill Sans"/>
                <a:ea typeface="Gill Sans"/>
                <a:cs typeface="Gill Sans"/>
                <a:sym typeface="Gill Sans"/>
              </a:defRPr>
            </a:lvl2pPr>
            <a:lvl3pPr marL="1371600" marR="0" lvl="2" indent="-228600" algn="l" rtl="0">
              <a:spcBef>
                <a:spcPts val="0"/>
              </a:spcBef>
              <a:spcAft>
                <a:spcPts val="0"/>
              </a:spcAft>
              <a:buSzPts val="1400"/>
              <a:buNone/>
              <a:defRPr sz="900" b="0" i="0" u="none" strike="noStrike" cap="none">
                <a:solidFill>
                  <a:schemeClr val="dk1"/>
                </a:solidFill>
                <a:latin typeface="Gill Sans"/>
                <a:ea typeface="Gill Sans"/>
                <a:cs typeface="Gill Sans"/>
                <a:sym typeface="Gill Sans"/>
              </a:defRPr>
            </a:lvl3pPr>
            <a:lvl4pPr marL="1828800" marR="0" lvl="3" indent="-228600" algn="l" rtl="0">
              <a:spcBef>
                <a:spcPts val="0"/>
              </a:spcBef>
              <a:spcAft>
                <a:spcPts val="0"/>
              </a:spcAft>
              <a:buSzPts val="1400"/>
              <a:buNone/>
              <a:defRPr sz="900" b="0" i="0" u="none" strike="noStrike" cap="none">
                <a:solidFill>
                  <a:schemeClr val="dk1"/>
                </a:solidFill>
                <a:latin typeface="Gill Sans"/>
                <a:ea typeface="Gill Sans"/>
                <a:cs typeface="Gill Sans"/>
                <a:sym typeface="Gill Sans"/>
              </a:defRPr>
            </a:lvl4pPr>
            <a:lvl5pPr marL="2286000" marR="0" lvl="4" indent="-228600" algn="l" rtl="0">
              <a:spcBef>
                <a:spcPts val="0"/>
              </a:spcBef>
              <a:spcAft>
                <a:spcPts val="0"/>
              </a:spcAft>
              <a:buSzPts val="1400"/>
              <a:buNone/>
              <a:defRPr sz="900" b="0" i="0" u="none" strike="noStrike" cap="none">
                <a:solidFill>
                  <a:schemeClr val="dk1"/>
                </a:solidFill>
                <a:latin typeface="Gill Sans"/>
                <a:ea typeface="Gill Sans"/>
                <a:cs typeface="Gill Sans"/>
                <a:sym typeface="Gill Sans"/>
              </a:defRPr>
            </a:lvl5pPr>
            <a:lvl6pPr marL="2743200" marR="0" lvl="5" indent="-228600" algn="l" rtl="0">
              <a:spcBef>
                <a:spcPts val="0"/>
              </a:spcBef>
              <a:spcAft>
                <a:spcPts val="0"/>
              </a:spcAft>
              <a:buSzPts val="1400"/>
              <a:buNone/>
              <a:defRPr sz="964"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64"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64"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6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2pPr>
            <a:lvl3pPr marR="0" lvl="2"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3pPr>
            <a:lvl4pPr marR="0" lvl="3"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4pPr>
            <a:lvl5pPr marR="0" lvl="4"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 name="Google Shape;3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Note global context, number of and definition of refugees, polarization between FEAR and COMPASSION</a:t>
            </a:r>
            <a:endParaRPr sz="900" b="0" i="0" u="none" strike="noStrike" cap="none">
              <a:solidFill>
                <a:schemeClr val="dk1"/>
              </a:solidFill>
              <a:latin typeface="Gill Sans"/>
              <a:ea typeface="Gill Sans"/>
              <a:cs typeface="Gill Sans"/>
              <a:sym typeface="Gill Sans"/>
            </a:endParaRPr>
          </a:p>
        </p:txBody>
      </p:sp>
      <p:sp>
        <p:nvSpPr>
          <p:cNvPr id="31" name="Google Shape;31;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ill Sans"/>
                <a:ea typeface="Gill Sans"/>
                <a:cs typeface="Gill Sans"/>
                <a:sym typeface="Gill Sans"/>
              </a:rPr>
              <a:t>1</a:t>
            </a:fld>
            <a:endParaRPr sz="1200">
              <a:solidFill>
                <a:srgbClr val="000000"/>
              </a:solidFill>
              <a:latin typeface="Gill Sans"/>
              <a:ea typeface="Gill Sans"/>
              <a:cs typeface="Gill Sans"/>
              <a:sym typeface="Gill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0" name="Google Shape;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6" name="Google Shape;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Unique vulnerability of women and children, particularly to sexual violence:</a:t>
            </a:r>
            <a:endParaRPr/>
          </a:p>
          <a:p>
            <a:pPr marL="0" marR="0" lvl="0" indent="0" algn="l" rtl="0">
              <a:spcBef>
                <a:spcPts val="0"/>
              </a:spcBef>
              <a:spcAft>
                <a:spcPts val="0"/>
              </a:spcAft>
              <a:buNone/>
            </a:pPr>
            <a:endParaRPr sz="9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More than half of the refugees in the world are children; about half are female</a:t>
            </a:r>
            <a:endParaRPr sz="9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One study found that 94% of displaced households in Sierra Leone reported at least one incident of sexual assault. (UNICEF: https://www.unicef.org/emerg/files/gl_sgbv03.pdf)</a:t>
            </a:r>
            <a:endParaRPr/>
          </a:p>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More than 21% of refugees and displaced women in a study considering 14 countries had experienced sexual violence (US National Institutes of Health: https://www.ncbi.nlm.nih.gov/pmc/articles/PMC4012695/) </a:t>
            </a:r>
            <a:endParaRPr/>
          </a:p>
          <a:p>
            <a:pPr marL="0" marR="0" lvl="0" indent="0" algn="l" rtl="0">
              <a:spcBef>
                <a:spcPts val="0"/>
              </a:spcBef>
              <a:spcAft>
                <a:spcPts val="0"/>
              </a:spcAft>
              <a:buNone/>
            </a:pPr>
            <a:endParaRPr sz="900" b="0" i="0" u="none" strike="noStrike" cap="none">
              <a:solidFill>
                <a:schemeClr val="dk1"/>
              </a:solidFill>
              <a:latin typeface="Gill Sans"/>
              <a:ea typeface="Gill Sans"/>
              <a:cs typeface="Gill Sans"/>
              <a:sym typeface="Gill Sans"/>
            </a:endParaRPr>
          </a:p>
        </p:txBody>
      </p:sp>
      <p:sp>
        <p:nvSpPr>
          <p:cNvPr id="103" name="Google Shape;103;p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ill Sans"/>
                <a:ea typeface="Gill Sans"/>
                <a:cs typeface="Gill Sans"/>
                <a:sym typeface="Gill Sans"/>
              </a:rPr>
              <a:t>12</a:t>
            </a:fld>
            <a:endParaRPr sz="1200">
              <a:solidFill>
                <a:srgbClr val="000000"/>
              </a:solidFill>
              <a:latin typeface="Gill Sans"/>
              <a:ea typeface="Gill Sans"/>
              <a:cs typeface="Gill Sans"/>
              <a:sym typeface="Gill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0" name="Google Shape;1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Exodus 22:21 “Do not mistreat or oppress a foreigner, for you were foreigners in Egypt.</a:t>
            </a:r>
            <a:endParaRPr/>
          </a:p>
          <a:p>
            <a:pPr marL="0" marR="0" lvl="0" indent="0" algn="l" rtl="0">
              <a:spcBef>
                <a:spcPts val="0"/>
              </a:spcBef>
              <a:spcAft>
                <a:spcPts val="0"/>
              </a:spcAft>
              <a:buNone/>
            </a:pPr>
            <a:endParaRPr sz="9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Deut 26: “My father was a wandering Aramean, and he went down into Egypt with a few people and lived there and became a great nation, powerful and numerous. </a:t>
            </a:r>
            <a:r>
              <a:rPr lang="en-US" sz="900" b="1" i="0" u="none" strike="noStrike" cap="none" baseline="30000">
                <a:solidFill>
                  <a:schemeClr val="dk1"/>
                </a:solidFill>
                <a:latin typeface="Gill Sans"/>
                <a:ea typeface="Gill Sans"/>
                <a:cs typeface="Gill Sans"/>
                <a:sym typeface="Gill Sans"/>
              </a:rPr>
              <a:t>6 </a:t>
            </a:r>
            <a:r>
              <a:rPr lang="en-US" sz="900" b="0" i="0" u="none" strike="noStrike" cap="none">
                <a:solidFill>
                  <a:schemeClr val="dk1"/>
                </a:solidFill>
                <a:latin typeface="Gill Sans"/>
                <a:ea typeface="Gill Sans"/>
                <a:cs typeface="Gill Sans"/>
                <a:sym typeface="Gill Sans"/>
              </a:rPr>
              <a:t>But the Egyptians mistreated us and made us suffer, subjecting us to harsh labor</a:t>
            </a:r>
            <a:endParaRPr sz="900" b="0" i="0" u="none" strike="noStrike" cap="none">
              <a:solidFill>
                <a:schemeClr val="dk1"/>
              </a:solidFill>
              <a:latin typeface="Gill Sans"/>
              <a:ea typeface="Gill Sans"/>
              <a:cs typeface="Gill Sans"/>
              <a:sym typeface="Gill Sans"/>
            </a:endParaRPr>
          </a:p>
        </p:txBody>
      </p:sp>
      <p:sp>
        <p:nvSpPr>
          <p:cNvPr id="118" name="Google Shape;118;p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ill Sans"/>
                <a:ea typeface="Gill Sans"/>
                <a:cs typeface="Gill Sans"/>
                <a:sym typeface="Gill Sans"/>
              </a:rPr>
              <a:t>14</a:t>
            </a:fld>
            <a:endParaRPr sz="1200">
              <a:solidFill>
                <a:srgbClr val="000000"/>
              </a:solidFill>
              <a:latin typeface="Gill Sans"/>
              <a:ea typeface="Gill Sans"/>
              <a:cs typeface="Gill Sans"/>
              <a:sym typeface="Gill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5" name="Google Shape;1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1" name="Google Shape;131;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We need not be afraid—note realities of US refugee vetting process—but even if there was risk, we would be called to love our neighbors</a:t>
            </a:r>
            <a:endParaRPr sz="900" b="0" i="0" u="none" strike="noStrike" cap="none">
              <a:solidFill>
                <a:schemeClr val="dk1"/>
              </a:solidFill>
              <a:latin typeface="Gill Sans"/>
              <a:ea typeface="Gill Sans"/>
              <a:cs typeface="Gill Sans"/>
              <a:sym typeface="Gill Sans"/>
            </a:endParaRPr>
          </a:p>
        </p:txBody>
      </p:sp>
      <p:sp>
        <p:nvSpPr>
          <p:cNvPr id="132" name="Google Shape;132;p1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ill Sans"/>
                <a:ea typeface="Gill Sans"/>
                <a:cs typeface="Gill Sans"/>
                <a:sym typeface="Gill Sans"/>
              </a:rPr>
              <a:t>16</a:t>
            </a:fld>
            <a:endParaRPr sz="1200">
              <a:solidFill>
                <a:srgbClr val="000000"/>
              </a:solidFill>
              <a:latin typeface="Gill Sans"/>
              <a:ea typeface="Gill Sans"/>
              <a:cs typeface="Gill Sans"/>
              <a:sym typeface="Gill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9" name="Google Shape;1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5" name="Google Shape;1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1" name="Google Shape;1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8" name="Google Shape;158;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b="0" i="0" u="none" strike="noStrike" cap="none">
              <a:solidFill>
                <a:schemeClr val="dk1"/>
              </a:solidFill>
              <a:latin typeface="Gill Sans"/>
              <a:ea typeface="Gill Sans"/>
              <a:cs typeface="Gill Sans"/>
              <a:sym typeface="Gill Sans"/>
            </a:endParaRPr>
          </a:p>
        </p:txBody>
      </p:sp>
      <p:sp>
        <p:nvSpPr>
          <p:cNvPr id="159" name="Google Shape;159;p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ill Sans"/>
                <a:ea typeface="Gill Sans"/>
                <a:cs typeface="Gill Sans"/>
                <a:sym typeface="Gill Sans"/>
              </a:rPr>
              <a:t>20</a:t>
            </a:fld>
            <a:endParaRPr sz="1200">
              <a:solidFill>
                <a:srgbClr val="000000"/>
              </a:solidFill>
              <a:latin typeface="Gill Sans"/>
              <a:ea typeface="Gill Sans"/>
              <a:cs typeface="Gill Sans"/>
              <a:sym typeface="Gill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Gill Sans"/>
              <a:buNone/>
            </a:pPr>
            <a:r>
              <a:rPr lang="en-US" sz="900" b="0" i="0" u="none" strike="noStrike" cap="none">
                <a:solidFill>
                  <a:schemeClr val="dk1"/>
                </a:solidFill>
                <a:latin typeface="Gill Sans"/>
                <a:ea typeface="Gill Sans"/>
                <a:cs typeface="Gill Sans"/>
                <a:sym typeface="Gill Sans"/>
              </a:rPr>
              <a:t>Per Pew Research Center, overall Christian affiliation from 2007 to 2015 declined from 78% to 71% in just 7 years. Evangelical affiliation remained flat—but only because non-white evangelicals increased significantly while white evangelicals declined. Non-white share of evangelicals in the US increased from 19% to 24% just in 7 years, and foreign-born percentage by 33%, </a:t>
            </a:r>
            <a:endParaRPr sz="9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None/>
            </a:pPr>
            <a:endParaRPr sz="900" b="0" i="0" u="none" strike="noStrike" cap="none">
              <a:solidFill>
                <a:schemeClr val="dk1"/>
              </a:solidFill>
              <a:latin typeface="Gill Sans"/>
              <a:ea typeface="Gill Sans"/>
              <a:cs typeface="Gill Sans"/>
              <a:sym typeface="Gill Sans"/>
            </a:endParaRPr>
          </a:p>
        </p:txBody>
      </p:sp>
      <p:sp>
        <p:nvSpPr>
          <p:cNvPr id="168" name="Google Shape;168;p2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ill Sans"/>
                <a:ea typeface="Gill Sans"/>
                <a:cs typeface="Gill Sans"/>
                <a:sym typeface="Gill Sans"/>
              </a:rPr>
              <a:t>21</a:t>
            </a:fld>
            <a:endParaRPr sz="1200">
              <a:solidFill>
                <a:srgbClr val="000000"/>
              </a:solidFill>
              <a:latin typeface="Gill Sans"/>
              <a:ea typeface="Gill Sans"/>
              <a:cs typeface="Gill Sans"/>
              <a:sym typeface="Gill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Google Shape;17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Note that plurality of refugees to the U.S. last decade were Christians, including many persecuted particularly because of their faith. But about 27,000 fewer Christians came in the past year, compared to the previous year, a decline of more than 60%</a:t>
            </a:r>
            <a:endParaRPr sz="900" b="0" i="0" u="none" strike="noStrike" cap="none">
              <a:solidFill>
                <a:schemeClr val="dk1"/>
              </a:solidFill>
              <a:latin typeface="Gill Sans"/>
              <a:ea typeface="Gill Sans"/>
              <a:cs typeface="Gill Sans"/>
              <a:sym typeface="Gill Sans"/>
            </a:endParaRPr>
          </a:p>
        </p:txBody>
      </p:sp>
      <p:sp>
        <p:nvSpPr>
          <p:cNvPr id="182" name="Google Shape;182;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ill Sans"/>
                <a:ea typeface="Gill Sans"/>
                <a:cs typeface="Gill Sans"/>
                <a:sym typeface="Gill Sans"/>
              </a:rPr>
              <a:t>23</a:t>
            </a:fld>
            <a:endParaRPr sz="1200">
              <a:solidFill>
                <a:srgbClr val="000000"/>
              </a:solidFill>
              <a:latin typeface="Gill Sans"/>
              <a:ea typeface="Gill Sans"/>
              <a:cs typeface="Gill Sans"/>
              <a:sym typeface="Gill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9" name="Google Shape;1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5" name="Google Shape;19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3" name="Google Shape;20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0" name="Google Shape;21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6" name="Google Shape;21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2" name="Google Shape;22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 name="Google Shape;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8" name="Google Shape;2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4" name="Google Shape;23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1" name="Google Shape;24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7" name="Google Shape;24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3" name="Google Shape;25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2" name="Google Shape;26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8" name="Google Shape;26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4" name="Google Shape;2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0" name="Google Shape;28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6" name="Google Shape;28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 name="Google Shape;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4" name="Google Shape;29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1" name="Google Shape;30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5" name="Google Shape;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1" name="Google Shape;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7" name="Google Shape;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4" name="Google Shape;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 name="Google Shape;8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Economic notes:</a:t>
            </a:r>
            <a:endParaRPr/>
          </a:p>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 Uniquely entrepreneurial, citing example of Sergey Brin</a:t>
            </a:r>
            <a:endParaRPr sz="9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900" b="0" i="0" u="none" strike="noStrike" cap="none">
                <a:solidFill>
                  <a:schemeClr val="dk1"/>
                </a:solidFill>
                <a:latin typeface="Gill Sans"/>
                <a:ea typeface="Gill Sans"/>
                <a:cs typeface="Gill Sans"/>
                <a:sym typeface="Gill Sans"/>
              </a:rPr>
              <a:t>- 20 years post arrival, refugee adults contribute $21K more in taxes than they receive in governmental assistance and services</a:t>
            </a:r>
            <a:endParaRPr sz="900" b="0" i="0" u="none" strike="noStrike" cap="none">
              <a:solidFill>
                <a:schemeClr val="dk1"/>
              </a:solidFill>
              <a:latin typeface="Gill Sans"/>
              <a:ea typeface="Gill Sans"/>
              <a:cs typeface="Gill Sans"/>
              <a:sym typeface="Gill Sans"/>
            </a:endParaRPr>
          </a:p>
        </p:txBody>
      </p:sp>
      <p:sp>
        <p:nvSpPr>
          <p:cNvPr id="83" name="Google Shape;83;p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ill Sans"/>
                <a:ea typeface="Gill Sans"/>
                <a:cs typeface="Gill Sans"/>
                <a:sym typeface="Gill Sans"/>
              </a:rPr>
              <a:t>9</a:t>
            </a:fld>
            <a:endParaRPr sz="1200">
              <a:solidFill>
                <a:srgbClr val="000000"/>
              </a:solidFill>
              <a:latin typeface="Gill Sans"/>
              <a:ea typeface="Gill Sans"/>
              <a:cs typeface="Gill Sans"/>
              <a:sym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628650" y="1809750"/>
            <a:ext cx="7886700" cy="99377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4800" b="1" i="0" u="none" strike="noStrike" cap="none">
                <a:solidFill>
                  <a:schemeClr val="dk1"/>
                </a:solidFill>
                <a:latin typeface="Montserrat"/>
                <a:ea typeface="Montserrat"/>
                <a:cs typeface="Montserrat"/>
                <a:sym typeface="Montserrat"/>
              </a:defRPr>
            </a:lvl1pPr>
            <a:lvl2pPr marR="0" lvl="1"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2pPr>
            <a:lvl3pPr marR="0" lvl="2"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3pPr>
            <a:lvl4pPr marR="0" lvl="3"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4pPr>
            <a:lvl5pPr marR="0" lvl="4"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5pPr>
            <a:lvl6pPr marR="0" lvl="5"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6pPr>
            <a:lvl7pPr marR="0" lvl="6"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7pPr>
            <a:lvl8pPr marR="0" lvl="7"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8pPr>
            <a:lvl9pPr marR="0" lvl="8"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9pPr>
          </a:lstStyle>
          <a:p>
            <a:endParaRPr/>
          </a:p>
        </p:txBody>
      </p:sp>
      <p:sp>
        <p:nvSpPr>
          <p:cNvPr id="14" name="Google Shape;14;p2"/>
          <p:cNvSpPr txBox="1">
            <a:spLocks noGrp="1"/>
          </p:cNvSpPr>
          <p:nvPr>
            <p:ph type="body" idx="1"/>
          </p:nvPr>
        </p:nvSpPr>
        <p:spPr>
          <a:xfrm>
            <a:off x="628650" y="3028950"/>
            <a:ext cx="7886700" cy="914400"/>
          </a:xfrm>
          <a:prstGeom prst="rect">
            <a:avLst/>
          </a:prstGeom>
          <a:noFill/>
          <a:ln>
            <a:noFill/>
          </a:ln>
        </p:spPr>
        <p:txBody>
          <a:bodyPr spcFirstLastPara="1" wrap="square" lIns="91425" tIns="45700" rIns="91425" bIns="45700" anchor="t" anchorCtr="0"/>
          <a:lstStyle>
            <a:lvl1pPr marL="457200" marR="0" lvl="0" indent="-228600" algn="l" rtl="0">
              <a:lnSpc>
                <a:spcPct val="120000"/>
              </a:lnSpc>
              <a:spcBef>
                <a:spcPts val="1900"/>
              </a:spcBef>
              <a:spcAft>
                <a:spcPts val="0"/>
              </a:spcAft>
              <a:buClr>
                <a:schemeClr val="dk1"/>
              </a:buClr>
              <a:buSzPts val="2394"/>
              <a:buFont typeface="Gill Sans"/>
              <a:buNone/>
              <a:defRPr sz="1400" b="0" i="0" u="none" strike="noStrike" cap="none">
                <a:solidFill>
                  <a:schemeClr val="dk1"/>
                </a:solidFill>
                <a:latin typeface="Arial"/>
                <a:ea typeface="Arial"/>
                <a:cs typeface="Arial"/>
                <a:sym typeface="Arial"/>
              </a:defRPr>
            </a:lvl1pPr>
            <a:lvl2pPr marL="914400" marR="0" lvl="1" indent="-576072" algn="l" rtl="0">
              <a:spcBef>
                <a:spcPts val="1900"/>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2pPr>
            <a:lvl3pPr marL="1371600" marR="0" lvl="2" indent="-576072" algn="l" rtl="0">
              <a:spcBef>
                <a:spcPts val="1900"/>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3pPr>
            <a:lvl4pPr marL="1828800" marR="0" lvl="3" indent="-576072" algn="l" rtl="0">
              <a:spcBef>
                <a:spcPts val="1900"/>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4pPr>
            <a:lvl5pPr marL="2286000" marR="0" lvl="4" indent="-576072" algn="l" rtl="0">
              <a:spcBef>
                <a:spcPts val="1900"/>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5pPr>
            <a:lvl6pPr marL="2743200" marR="0" lvl="5"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6pPr>
            <a:lvl7pPr marL="3200400" marR="0" lvl="6"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7pPr>
            <a:lvl8pPr marL="3657600" marR="0" lvl="7"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8pPr>
            <a:lvl9pPr marL="4114800" marR="0" lvl="8" indent="-576071"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9pPr>
          </a:lstStyle>
          <a:p>
            <a:endParaRPr/>
          </a:p>
        </p:txBody>
      </p:sp>
      <p:pic>
        <p:nvPicPr>
          <p:cNvPr id="15" name="Google Shape;15;p2"/>
          <p:cNvPicPr preferRelativeResize="0"/>
          <p:nvPr/>
        </p:nvPicPr>
        <p:blipFill rotWithShape="1">
          <a:blip r:embed="rId2">
            <a:alphaModFix/>
          </a:blip>
          <a:srcRect/>
          <a:stretch/>
        </p:blipFill>
        <p:spPr>
          <a:xfrm>
            <a:off x="609600" y="590550"/>
            <a:ext cx="1811212" cy="2518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ullets">
  <p:cSld name="title and bullets">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lstStyle>
            <a:lvl1pPr marR="0" lvl="0" algn="l" rtl="0">
              <a:lnSpc>
                <a:spcPct val="120000"/>
              </a:lnSpc>
              <a:spcBef>
                <a:spcPts val="0"/>
              </a:spcBef>
              <a:spcAft>
                <a:spcPts val="0"/>
              </a:spcAft>
              <a:buClr>
                <a:schemeClr val="dk1"/>
              </a:buClr>
              <a:buSzPts val="1800"/>
              <a:buFont typeface="Arial"/>
              <a:buNone/>
              <a:defRPr sz="1800" b="1" i="0" u="none" strike="noStrike" cap="none">
                <a:solidFill>
                  <a:schemeClr val="dk1"/>
                </a:solidFill>
                <a:latin typeface="Montserrat"/>
                <a:ea typeface="Montserrat"/>
                <a:cs typeface="Montserrat"/>
                <a:sym typeface="Montserrat"/>
              </a:defRPr>
            </a:lvl1pPr>
            <a:lvl2pPr marR="0" lvl="1"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2pPr>
            <a:lvl3pPr marR="0" lvl="2"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3pPr>
            <a:lvl4pPr marR="0" lvl="3"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4pPr>
            <a:lvl5pPr marR="0" lvl="4"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5pPr>
            <a:lvl6pPr marR="0" lvl="5"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6pPr>
            <a:lvl7pPr marR="0" lvl="6"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7pPr>
            <a:lvl8pPr marR="0" lvl="7"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8pPr>
            <a:lvl9pPr marR="0" lvl="8"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9pPr>
          </a:lstStyle>
          <a:p>
            <a:endParaRPr/>
          </a:p>
        </p:txBody>
      </p:sp>
      <p:sp>
        <p:nvSpPr>
          <p:cNvPr id="18" name="Google Shape;18;p3"/>
          <p:cNvSpPr txBox="1">
            <a:spLocks noGrp="1"/>
          </p:cNvSpPr>
          <p:nvPr>
            <p:ph type="body" idx="1"/>
          </p:nvPr>
        </p:nvSpPr>
        <p:spPr>
          <a:xfrm>
            <a:off x="685800" y="1352550"/>
            <a:ext cx="7772400" cy="2895600"/>
          </a:xfrm>
          <a:prstGeom prst="rect">
            <a:avLst/>
          </a:prstGeom>
          <a:noFill/>
          <a:ln>
            <a:noFill/>
          </a:ln>
        </p:spPr>
        <p:txBody>
          <a:bodyPr spcFirstLastPara="1" wrap="square" lIns="91425" tIns="45700" rIns="91425" bIns="45700" anchor="t" anchorCtr="0"/>
          <a:lstStyle>
            <a:lvl1pPr marL="457200" marR="0" lvl="0" indent="-342900" algn="l" rtl="0">
              <a:lnSpc>
                <a:spcPct val="12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424053" algn="l" rtl="0">
              <a:spcBef>
                <a:spcPts val="1900"/>
              </a:spcBef>
              <a:spcAft>
                <a:spcPts val="0"/>
              </a:spcAft>
              <a:buClr>
                <a:schemeClr val="dk1"/>
              </a:buClr>
              <a:buSzPts val="3078"/>
              <a:buFont typeface="Arial"/>
              <a:buChar char="-"/>
              <a:defRPr sz="1800" b="0" i="0" u="none" strike="noStrike" cap="none">
                <a:solidFill>
                  <a:schemeClr val="dk1"/>
                </a:solidFill>
                <a:latin typeface="Arial"/>
                <a:ea typeface="Arial"/>
                <a:cs typeface="Arial"/>
                <a:sym typeface="Arial"/>
              </a:defRPr>
            </a:lvl2pPr>
            <a:lvl3pPr marL="1371600" marR="0" lvl="2" indent="-424053" algn="l" rtl="0">
              <a:spcBef>
                <a:spcPts val="1900"/>
              </a:spcBef>
              <a:spcAft>
                <a:spcPts val="0"/>
              </a:spcAft>
              <a:buClr>
                <a:schemeClr val="dk1"/>
              </a:buClr>
              <a:buSzPts val="3078"/>
              <a:buFont typeface="Arial"/>
              <a:buChar char="-"/>
              <a:defRPr sz="1800" b="0" i="0" u="none" strike="noStrike" cap="none">
                <a:solidFill>
                  <a:schemeClr val="dk1"/>
                </a:solidFill>
                <a:latin typeface="Arial"/>
                <a:ea typeface="Arial"/>
                <a:cs typeface="Arial"/>
                <a:sym typeface="Arial"/>
              </a:defRPr>
            </a:lvl3pPr>
            <a:lvl4pPr marL="1828800" marR="0" lvl="3" indent="-424053" algn="l" rtl="0">
              <a:spcBef>
                <a:spcPts val="1900"/>
              </a:spcBef>
              <a:spcAft>
                <a:spcPts val="0"/>
              </a:spcAft>
              <a:buClr>
                <a:schemeClr val="dk1"/>
              </a:buClr>
              <a:buSzPts val="3078"/>
              <a:buFont typeface="Arial"/>
              <a:buChar char="-"/>
              <a:defRPr sz="1800" b="0" i="0" u="none" strike="noStrike" cap="none">
                <a:solidFill>
                  <a:schemeClr val="dk1"/>
                </a:solidFill>
                <a:latin typeface="Arial"/>
                <a:ea typeface="Arial"/>
                <a:cs typeface="Arial"/>
                <a:sym typeface="Arial"/>
              </a:defRPr>
            </a:lvl4pPr>
            <a:lvl5pPr marL="2286000" marR="0" lvl="4" indent="-424053" algn="l" rtl="0">
              <a:spcBef>
                <a:spcPts val="1900"/>
              </a:spcBef>
              <a:spcAft>
                <a:spcPts val="0"/>
              </a:spcAft>
              <a:buClr>
                <a:schemeClr val="dk1"/>
              </a:buClr>
              <a:buSzPts val="3078"/>
              <a:buFont typeface="Arial"/>
              <a:buChar char="-"/>
              <a:defRPr sz="1800" b="0" i="0" u="none" strike="noStrike" cap="none">
                <a:solidFill>
                  <a:schemeClr val="dk1"/>
                </a:solidFill>
                <a:latin typeface="Arial"/>
                <a:ea typeface="Arial"/>
                <a:cs typeface="Arial"/>
                <a:sym typeface="Arial"/>
              </a:defRPr>
            </a:lvl5pPr>
            <a:lvl6pPr marL="2743200" marR="0" lvl="5"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6pPr>
            <a:lvl7pPr marL="3200400" marR="0" lvl="6"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7pPr>
            <a:lvl8pPr marL="3657600" marR="0" lvl="7"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8pPr>
            <a:lvl9pPr marL="4114800" marR="0" lvl="8" indent="-576071"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685800" y="514352"/>
            <a:ext cx="7886700" cy="838200"/>
          </a:xfrm>
          <a:prstGeom prst="rect">
            <a:avLst/>
          </a:prstGeom>
          <a:noFill/>
          <a:ln>
            <a:noFill/>
          </a:ln>
        </p:spPr>
        <p:txBody>
          <a:bodyPr spcFirstLastPara="1" wrap="square" lIns="91425" tIns="45700" rIns="91425" bIns="45700" anchor="t" anchorCtr="0"/>
          <a:lstStyle>
            <a:lvl1pPr marR="0" lvl="0" algn="l" rtl="0">
              <a:lnSpc>
                <a:spcPct val="120000"/>
              </a:lnSpc>
              <a:spcBef>
                <a:spcPts val="0"/>
              </a:spcBef>
              <a:spcAft>
                <a:spcPts val="0"/>
              </a:spcAft>
              <a:buSzPts val="1400"/>
              <a:buNone/>
              <a:defRPr sz="1800" b="1" i="0" u="none" strike="noStrike" cap="none">
                <a:solidFill>
                  <a:schemeClr val="dk1"/>
                </a:solidFill>
                <a:latin typeface="Montserrat"/>
                <a:ea typeface="Montserrat"/>
                <a:cs typeface="Montserrat"/>
                <a:sym typeface="Montserrat"/>
              </a:defRPr>
            </a:lvl1pPr>
            <a:lvl2pPr marR="0" lvl="1"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2pPr>
            <a:lvl3pPr marR="0" lvl="2"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3pPr>
            <a:lvl4pPr marR="0" lvl="3"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4pPr>
            <a:lvl5pPr marR="0" lvl="4"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5pPr>
            <a:lvl6pPr marR="0" lvl="5"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6pPr>
            <a:lvl7pPr marR="0" lvl="6"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7pPr>
            <a:lvl8pPr marR="0" lvl="7"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8pPr>
            <a:lvl9pPr marR="0" lvl="8"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9pPr>
          </a:lstStyle>
          <a:p>
            <a:endParaRPr/>
          </a:p>
        </p:txBody>
      </p:sp>
      <p:sp>
        <p:nvSpPr>
          <p:cNvPr id="21" name="Google Shape;21;p4"/>
          <p:cNvSpPr txBox="1">
            <a:spLocks noGrp="1"/>
          </p:cNvSpPr>
          <p:nvPr>
            <p:ph type="body" idx="1"/>
          </p:nvPr>
        </p:nvSpPr>
        <p:spPr>
          <a:xfrm>
            <a:off x="685800" y="1352550"/>
            <a:ext cx="7886700" cy="3048000"/>
          </a:xfrm>
          <a:prstGeom prst="rect">
            <a:avLst/>
          </a:prstGeom>
          <a:noFill/>
          <a:ln>
            <a:noFill/>
          </a:ln>
        </p:spPr>
        <p:txBody>
          <a:bodyPr spcFirstLastPara="1" wrap="square" lIns="91425" tIns="45700" rIns="91425" bIns="45700" anchor="t" anchorCtr="0"/>
          <a:lstStyle>
            <a:lvl1pPr marL="457200" marR="0" lvl="0" indent="-228600" algn="l" rtl="0">
              <a:lnSpc>
                <a:spcPct val="120000"/>
              </a:lnSpc>
              <a:spcBef>
                <a:spcPts val="0"/>
              </a:spcBef>
              <a:spcAft>
                <a:spcPts val="0"/>
              </a:spcAft>
              <a:buClr>
                <a:schemeClr val="dk1"/>
              </a:buClr>
              <a:buSzPts val="3078"/>
              <a:buFont typeface="Gill Sans"/>
              <a:buNone/>
              <a:defRPr sz="1800" b="0" i="0" u="none" strike="noStrike" cap="none">
                <a:solidFill>
                  <a:schemeClr val="dk1"/>
                </a:solidFill>
                <a:latin typeface="Arial"/>
                <a:ea typeface="Arial"/>
                <a:cs typeface="Arial"/>
                <a:sym typeface="Arial"/>
              </a:defRPr>
            </a:lvl1pPr>
            <a:lvl2pPr marL="914400" marR="0" lvl="1" indent="-576072" algn="l" rtl="0">
              <a:spcBef>
                <a:spcPts val="1900"/>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2pPr>
            <a:lvl3pPr marL="1371600" marR="0" lvl="2" indent="-576072" algn="l" rtl="0">
              <a:spcBef>
                <a:spcPts val="1900"/>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3pPr>
            <a:lvl4pPr marL="1828800" marR="0" lvl="3" indent="-576072" algn="l" rtl="0">
              <a:spcBef>
                <a:spcPts val="1900"/>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4pPr>
            <a:lvl5pPr marL="2286000" marR="0" lvl="4" indent="-576072" algn="l" rtl="0">
              <a:spcBef>
                <a:spcPts val="1900"/>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5pPr>
            <a:lvl6pPr marL="2743200" marR="0" lvl="5"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6pPr>
            <a:lvl7pPr marL="3200400" marR="0" lvl="6"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7pPr>
            <a:lvl8pPr marL="3657600" marR="0" lvl="7"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8pPr>
            <a:lvl9pPr marL="4114800" marR="0" lvl="8" indent="-576071"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85800" y="666750"/>
            <a:ext cx="7886700" cy="3505200"/>
          </a:xfrm>
          <a:prstGeom prst="rect">
            <a:avLst/>
          </a:prstGeom>
          <a:noFill/>
          <a:ln>
            <a:noFill/>
          </a:ln>
        </p:spPr>
        <p:txBody>
          <a:bodyPr spcFirstLastPara="1" wrap="square" lIns="91425" tIns="45700" rIns="91425" bIns="45700" anchor="ctr" anchorCtr="0"/>
          <a:lstStyle>
            <a:lvl1pPr marR="0" lvl="0" algn="ctr" rtl="0">
              <a:lnSpc>
                <a:spcPct val="15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2pPr>
            <a:lvl3pPr marR="0" lvl="2"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3pPr>
            <a:lvl4pPr marR="0" lvl="3"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4pPr>
            <a:lvl5pPr marR="0" lvl="4"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5pPr>
            <a:lvl6pPr marR="0" lvl="5"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6pPr>
            <a:lvl7pPr marR="0" lvl="6"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7pPr>
            <a:lvl8pPr marR="0" lvl="7"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8pPr>
            <a:lvl9pPr marR="0" lvl="8"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 black caption_description">
  <p:cSld name="Picture w/ black caption_description">
    <p:spTree>
      <p:nvGrpSpPr>
        <p:cNvPr id="1" name="Shape 24"/>
        <p:cNvGrpSpPr/>
        <p:nvPr/>
      </p:nvGrpSpPr>
      <p:grpSpPr>
        <a:xfrm>
          <a:off x="0" y="0"/>
          <a:ext cx="0" cy="0"/>
          <a:chOff x="0" y="0"/>
          <a:chExt cx="0" cy="0"/>
        </a:xfrm>
      </p:grpSpPr>
      <p:sp>
        <p:nvSpPr>
          <p:cNvPr id="25" name="Google Shape;25;p6"/>
          <p:cNvSpPr>
            <a:spLocks noGrp="1"/>
          </p:cNvSpPr>
          <p:nvPr>
            <p:ph type="pic" idx="2"/>
          </p:nvPr>
        </p:nvSpPr>
        <p:spPr>
          <a:xfrm>
            <a:off x="320040" y="285750"/>
            <a:ext cx="4328160" cy="4114800"/>
          </a:xfrm>
          <a:prstGeom prst="rect">
            <a:avLst/>
          </a:prstGeom>
          <a:noFill/>
          <a:ln>
            <a:noFill/>
          </a:ln>
        </p:spPr>
        <p:txBody>
          <a:bodyPr spcFirstLastPara="1" wrap="square" lIns="91425" tIns="45700" rIns="91425" bIns="45700" anchor="t" anchorCtr="0"/>
          <a:lstStyle>
            <a:lvl1pPr marR="0" lvl="0" algn="l" rtl="0">
              <a:spcBef>
                <a:spcPts val="1900"/>
              </a:spcBef>
              <a:spcAft>
                <a:spcPts val="0"/>
              </a:spcAft>
              <a:buClr>
                <a:schemeClr val="dk1"/>
              </a:buClr>
              <a:buSzPts val="3420"/>
              <a:buFont typeface="Gill Sans"/>
              <a:buNone/>
              <a:defRPr sz="2000" b="0" i="0" u="none" strike="noStrike" cap="none">
                <a:solidFill>
                  <a:schemeClr val="dk1"/>
                </a:solidFill>
                <a:latin typeface="Arial"/>
                <a:ea typeface="Arial"/>
                <a:cs typeface="Arial"/>
                <a:sym typeface="Arial"/>
              </a:defRPr>
            </a:lvl1pPr>
            <a:lvl2pPr marR="0" lvl="1" algn="l" rtl="0">
              <a:spcBef>
                <a:spcPts val="1900"/>
              </a:spcBef>
              <a:spcAft>
                <a:spcPts val="0"/>
              </a:spcAft>
              <a:buClr>
                <a:schemeClr val="dk1"/>
              </a:buClr>
              <a:buSzPts val="4788"/>
              <a:buFont typeface="Gill Sans"/>
              <a:buNone/>
              <a:defRPr sz="2800" b="0" i="0" u="none" strike="noStrike" cap="none">
                <a:solidFill>
                  <a:schemeClr val="dk1"/>
                </a:solidFill>
                <a:latin typeface="Gill Sans"/>
                <a:ea typeface="Gill Sans"/>
                <a:cs typeface="Gill Sans"/>
                <a:sym typeface="Gill Sans"/>
              </a:defRPr>
            </a:lvl2pPr>
            <a:lvl3pPr marR="0" lvl="2" algn="l" rtl="0">
              <a:spcBef>
                <a:spcPts val="1900"/>
              </a:spcBef>
              <a:spcAft>
                <a:spcPts val="0"/>
              </a:spcAft>
              <a:buClr>
                <a:schemeClr val="dk1"/>
              </a:buClr>
              <a:buSzPts val="4104"/>
              <a:buFont typeface="Gill Sans"/>
              <a:buNone/>
              <a:defRPr sz="2400" b="0" i="0" u="none" strike="noStrike" cap="none">
                <a:solidFill>
                  <a:schemeClr val="dk1"/>
                </a:solidFill>
                <a:latin typeface="Gill Sans"/>
                <a:ea typeface="Gill Sans"/>
                <a:cs typeface="Gill Sans"/>
                <a:sym typeface="Gill Sans"/>
              </a:defRPr>
            </a:lvl3pPr>
            <a:lvl4pPr marR="0" lvl="3" algn="l" rtl="0">
              <a:spcBef>
                <a:spcPts val="1900"/>
              </a:spcBef>
              <a:spcAft>
                <a:spcPts val="0"/>
              </a:spcAft>
              <a:buClr>
                <a:schemeClr val="dk1"/>
              </a:buClr>
              <a:buSzPts val="3420"/>
              <a:buFont typeface="Gill Sans"/>
              <a:buNone/>
              <a:defRPr sz="2000" b="0" i="0" u="none" strike="noStrike" cap="none">
                <a:solidFill>
                  <a:schemeClr val="dk1"/>
                </a:solidFill>
                <a:latin typeface="Gill Sans"/>
                <a:ea typeface="Gill Sans"/>
                <a:cs typeface="Gill Sans"/>
                <a:sym typeface="Gill Sans"/>
              </a:defRPr>
            </a:lvl4pPr>
            <a:lvl5pPr marR="0" lvl="4" algn="l" rtl="0">
              <a:spcBef>
                <a:spcPts val="1900"/>
              </a:spcBef>
              <a:spcAft>
                <a:spcPts val="0"/>
              </a:spcAft>
              <a:buClr>
                <a:schemeClr val="dk1"/>
              </a:buClr>
              <a:buSzPts val="3420"/>
              <a:buFont typeface="Gill Sans"/>
              <a:buNone/>
              <a:defRPr sz="2000" b="0" i="0" u="none" strike="noStrike" cap="none">
                <a:solidFill>
                  <a:schemeClr val="dk1"/>
                </a:solidFill>
                <a:latin typeface="Gill Sans"/>
                <a:ea typeface="Gill Sans"/>
                <a:cs typeface="Gill Sans"/>
                <a:sym typeface="Gill Sans"/>
              </a:defRPr>
            </a:lvl5pPr>
            <a:lvl6pPr marR="0" lvl="5" algn="l" rtl="0">
              <a:spcBef>
                <a:spcPts val="1901"/>
              </a:spcBef>
              <a:spcAft>
                <a:spcPts val="0"/>
              </a:spcAft>
              <a:buClr>
                <a:schemeClr val="dk1"/>
              </a:buClr>
              <a:buSzPts val="3420"/>
              <a:buFont typeface="Gill Sans"/>
              <a:buNone/>
              <a:defRPr sz="2000" b="0" i="0" u="none" strike="noStrike" cap="none">
                <a:solidFill>
                  <a:schemeClr val="dk1"/>
                </a:solidFill>
                <a:latin typeface="Gill Sans"/>
                <a:ea typeface="Gill Sans"/>
                <a:cs typeface="Gill Sans"/>
                <a:sym typeface="Gill Sans"/>
              </a:defRPr>
            </a:lvl6pPr>
            <a:lvl7pPr marR="0" lvl="6" algn="l" rtl="0">
              <a:spcBef>
                <a:spcPts val="1901"/>
              </a:spcBef>
              <a:spcAft>
                <a:spcPts val="0"/>
              </a:spcAft>
              <a:buClr>
                <a:schemeClr val="dk1"/>
              </a:buClr>
              <a:buSzPts val="3420"/>
              <a:buFont typeface="Gill Sans"/>
              <a:buNone/>
              <a:defRPr sz="2000" b="0" i="0" u="none" strike="noStrike" cap="none">
                <a:solidFill>
                  <a:schemeClr val="dk1"/>
                </a:solidFill>
                <a:latin typeface="Gill Sans"/>
                <a:ea typeface="Gill Sans"/>
                <a:cs typeface="Gill Sans"/>
                <a:sym typeface="Gill Sans"/>
              </a:defRPr>
            </a:lvl7pPr>
            <a:lvl8pPr marR="0" lvl="7" algn="l" rtl="0">
              <a:spcBef>
                <a:spcPts val="1901"/>
              </a:spcBef>
              <a:spcAft>
                <a:spcPts val="0"/>
              </a:spcAft>
              <a:buClr>
                <a:schemeClr val="dk1"/>
              </a:buClr>
              <a:buSzPts val="3420"/>
              <a:buFont typeface="Gill Sans"/>
              <a:buNone/>
              <a:defRPr sz="2000" b="0" i="0" u="none" strike="noStrike" cap="none">
                <a:solidFill>
                  <a:schemeClr val="dk1"/>
                </a:solidFill>
                <a:latin typeface="Gill Sans"/>
                <a:ea typeface="Gill Sans"/>
                <a:cs typeface="Gill Sans"/>
                <a:sym typeface="Gill Sans"/>
              </a:defRPr>
            </a:lvl8pPr>
            <a:lvl9pPr marR="0" lvl="8" algn="l" rtl="0">
              <a:spcBef>
                <a:spcPts val="1901"/>
              </a:spcBef>
              <a:spcAft>
                <a:spcPts val="0"/>
              </a:spcAft>
              <a:buClr>
                <a:schemeClr val="dk1"/>
              </a:buClr>
              <a:buSzPts val="3420"/>
              <a:buFont typeface="Gill Sans"/>
              <a:buNone/>
              <a:defRPr sz="2000" b="0" i="0" u="none" strike="noStrike" cap="none">
                <a:solidFill>
                  <a:schemeClr val="dk1"/>
                </a:solidFill>
                <a:latin typeface="Gill Sans"/>
                <a:ea typeface="Gill Sans"/>
                <a:cs typeface="Gill Sans"/>
                <a:sym typeface="Gill Sans"/>
              </a:defRPr>
            </a:lvl9pPr>
          </a:lstStyle>
          <a:p>
            <a:endParaRPr/>
          </a:p>
        </p:txBody>
      </p:sp>
      <p:sp>
        <p:nvSpPr>
          <p:cNvPr id="26" name="Google Shape;26;p6"/>
          <p:cNvSpPr txBox="1">
            <a:spLocks noGrp="1"/>
          </p:cNvSpPr>
          <p:nvPr>
            <p:ph type="title"/>
          </p:nvPr>
        </p:nvSpPr>
        <p:spPr>
          <a:xfrm>
            <a:off x="4876800" y="285750"/>
            <a:ext cx="3886200" cy="6096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1" i="0" u="none" strike="noStrike" cap="none">
                <a:solidFill>
                  <a:schemeClr val="dk1"/>
                </a:solidFill>
                <a:latin typeface="Montserrat"/>
                <a:ea typeface="Montserrat"/>
                <a:cs typeface="Montserrat"/>
                <a:sym typeface="Montserrat"/>
              </a:defRPr>
            </a:lvl1pPr>
            <a:lvl2pPr marR="0" lvl="1"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2pPr>
            <a:lvl3pPr marR="0" lvl="2"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3pPr>
            <a:lvl4pPr marR="0" lvl="3"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4pPr>
            <a:lvl5pPr marR="0" lvl="4"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5pPr>
            <a:lvl6pPr marR="0" lvl="5"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6pPr>
            <a:lvl7pPr marR="0" lvl="6"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7pPr>
            <a:lvl8pPr marR="0" lvl="7"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8pPr>
            <a:lvl9pPr marR="0" lvl="8" algn="ctr" rtl="0">
              <a:spcBef>
                <a:spcPts val="0"/>
              </a:spcBef>
              <a:spcAft>
                <a:spcPts val="0"/>
              </a:spcAft>
              <a:buSzPts val="1400"/>
              <a:buNone/>
              <a:defRPr sz="6400" b="0" i="0" u="none" strike="noStrike" cap="none">
                <a:solidFill>
                  <a:schemeClr val="dk1"/>
                </a:solidFill>
                <a:latin typeface="Gill Sans"/>
                <a:ea typeface="Gill Sans"/>
                <a:cs typeface="Gill Sans"/>
                <a:sym typeface="Gill Sans"/>
              </a:defRPr>
            </a:lvl9pPr>
          </a:lstStyle>
          <a:p>
            <a:endParaRPr/>
          </a:p>
        </p:txBody>
      </p:sp>
      <p:sp>
        <p:nvSpPr>
          <p:cNvPr id="27" name="Google Shape;27;p6"/>
          <p:cNvSpPr txBox="1">
            <a:spLocks noGrp="1"/>
          </p:cNvSpPr>
          <p:nvPr>
            <p:ph type="body" idx="1"/>
          </p:nvPr>
        </p:nvSpPr>
        <p:spPr>
          <a:xfrm>
            <a:off x="4876800" y="1047750"/>
            <a:ext cx="3886200" cy="3352800"/>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chemeClr val="dk1"/>
              </a:buClr>
              <a:buSzPts val="2736"/>
              <a:buFont typeface="Gill Sans"/>
              <a:buNone/>
              <a:defRPr sz="1600" b="0" i="0" u="none" strike="noStrike" cap="none">
                <a:solidFill>
                  <a:schemeClr val="dk1"/>
                </a:solidFill>
                <a:latin typeface="Arial"/>
                <a:ea typeface="Arial"/>
                <a:cs typeface="Arial"/>
                <a:sym typeface="Arial"/>
              </a:defRPr>
            </a:lvl1pPr>
            <a:lvl2pPr marL="914400" marR="0" lvl="1" indent="-228600" algn="l" rtl="0">
              <a:lnSpc>
                <a:spcPct val="150000"/>
              </a:lnSpc>
              <a:spcBef>
                <a:spcPts val="0"/>
              </a:spcBef>
              <a:spcAft>
                <a:spcPts val="0"/>
              </a:spcAft>
              <a:buClr>
                <a:schemeClr val="dk1"/>
              </a:buClr>
              <a:buSzPts val="3078"/>
              <a:buFont typeface="Gill Sans"/>
              <a:buNone/>
              <a:defRPr sz="1800" b="0" i="0" u="none" strike="noStrike" cap="none">
                <a:solidFill>
                  <a:schemeClr val="dk1"/>
                </a:solidFill>
                <a:latin typeface="Arial"/>
                <a:ea typeface="Arial"/>
                <a:cs typeface="Arial"/>
                <a:sym typeface="Arial"/>
              </a:defRPr>
            </a:lvl2pPr>
            <a:lvl3pPr marL="1371600" marR="0" lvl="2" indent="-228600" algn="l" rtl="0">
              <a:lnSpc>
                <a:spcPct val="150000"/>
              </a:lnSpc>
              <a:spcBef>
                <a:spcPts val="0"/>
              </a:spcBef>
              <a:spcAft>
                <a:spcPts val="0"/>
              </a:spcAft>
              <a:buClr>
                <a:schemeClr val="dk1"/>
              </a:buClr>
              <a:buSzPts val="3078"/>
              <a:buFont typeface="Gill Sans"/>
              <a:buNone/>
              <a:defRPr sz="1800" b="0" i="0" u="none" strike="noStrike" cap="none">
                <a:solidFill>
                  <a:schemeClr val="dk1"/>
                </a:solidFill>
                <a:latin typeface="Arial"/>
                <a:ea typeface="Arial"/>
                <a:cs typeface="Arial"/>
                <a:sym typeface="Arial"/>
              </a:defRPr>
            </a:lvl3pPr>
            <a:lvl4pPr marL="1828800" marR="0" lvl="3" indent="-228600" algn="l" rtl="0">
              <a:lnSpc>
                <a:spcPct val="150000"/>
              </a:lnSpc>
              <a:spcBef>
                <a:spcPts val="0"/>
              </a:spcBef>
              <a:spcAft>
                <a:spcPts val="0"/>
              </a:spcAft>
              <a:buClr>
                <a:schemeClr val="dk1"/>
              </a:buClr>
              <a:buSzPts val="3078"/>
              <a:buFont typeface="Gill Sans"/>
              <a:buNone/>
              <a:defRPr sz="1800" b="0" i="0" u="none" strike="noStrike" cap="none">
                <a:solidFill>
                  <a:schemeClr val="dk1"/>
                </a:solidFill>
                <a:latin typeface="Arial"/>
                <a:ea typeface="Arial"/>
                <a:cs typeface="Arial"/>
                <a:sym typeface="Arial"/>
              </a:defRPr>
            </a:lvl4pPr>
            <a:lvl5pPr marL="2286000" marR="0" lvl="4" indent="-228600" algn="l" rtl="0">
              <a:lnSpc>
                <a:spcPct val="150000"/>
              </a:lnSpc>
              <a:spcBef>
                <a:spcPts val="0"/>
              </a:spcBef>
              <a:spcAft>
                <a:spcPts val="0"/>
              </a:spcAft>
              <a:buClr>
                <a:schemeClr val="dk1"/>
              </a:buClr>
              <a:buSzPts val="3078"/>
              <a:buFont typeface="Gill Sans"/>
              <a:buNone/>
              <a:defRPr sz="1800" b="0" i="0" u="none" strike="noStrike" cap="none">
                <a:solidFill>
                  <a:schemeClr val="dk1"/>
                </a:solidFill>
                <a:latin typeface="Arial"/>
                <a:ea typeface="Arial"/>
                <a:cs typeface="Arial"/>
                <a:sym typeface="Arial"/>
              </a:defRPr>
            </a:lvl5pPr>
            <a:lvl6pPr marL="2743200" marR="0" lvl="5"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6pPr>
            <a:lvl7pPr marL="3200400" marR="0" lvl="6"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7pPr>
            <a:lvl8pPr marL="3657600" marR="0" lvl="7" indent="-576072"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8pPr>
            <a:lvl9pPr marL="4114800" marR="0" lvl="8" indent="-576071" algn="l" rtl="0">
              <a:spcBef>
                <a:spcPts val="1901"/>
              </a:spcBef>
              <a:spcAft>
                <a:spcPts val="0"/>
              </a:spcAft>
              <a:buClr>
                <a:schemeClr val="dk1"/>
              </a:buClr>
              <a:buSzPts val="5472"/>
              <a:buFont typeface="Gill Sans"/>
              <a:buChar char="•"/>
              <a:defRPr sz="32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Shape 9"/>
        <p:cNvGrpSpPr/>
        <p:nvPr/>
      </p:nvGrpSpPr>
      <p:grpSpPr>
        <a:xfrm>
          <a:off x="0" y="0"/>
          <a:ext cx="0" cy="0"/>
          <a:chOff x="0" y="0"/>
          <a:chExt cx="0" cy="0"/>
        </a:xfrm>
      </p:grpSpPr>
      <p:sp>
        <p:nvSpPr>
          <p:cNvPr id="10" name="Google Shape;10;p1"/>
          <p:cNvSpPr/>
          <p:nvPr/>
        </p:nvSpPr>
        <p:spPr>
          <a:xfrm>
            <a:off x="7511747" y="4705350"/>
            <a:ext cx="1311578" cy="231474"/>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None/>
            </a:pPr>
            <a:r>
              <a:rPr lang="en-US" sz="900" b="0" i="0" u="none" strike="noStrike" cap="none">
                <a:solidFill>
                  <a:srgbClr val="000000"/>
                </a:solidFill>
                <a:latin typeface="Arial"/>
                <a:ea typeface="Arial"/>
                <a:cs typeface="Arial"/>
                <a:sym typeface="Arial"/>
              </a:rPr>
              <a:t>2017 © World Relief</a:t>
            </a:r>
            <a:endParaRPr/>
          </a:p>
        </p:txBody>
      </p:sp>
      <p:sp>
        <p:nvSpPr>
          <p:cNvPr id="11" name="Google Shape;11;p1"/>
          <p:cNvSpPr txBox="1"/>
          <p:nvPr/>
        </p:nvSpPr>
        <p:spPr>
          <a:xfrm>
            <a:off x="304800" y="4705350"/>
            <a:ext cx="426720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chemeClr val="dk1"/>
                </a:solidFill>
                <a:latin typeface="Arial"/>
                <a:ea typeface="Arial"/>
                <a:cs typeface="Arial"/>
                <a:sym typeface="Arial"/>
              </a:rPr>
              <a:t>Welcoming the Stranger</a:t>
            </a:r>
            <a:endParaRPr sz="90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rbes.com/sites/stuartanderson/2011/06/19/40-percent-of-fortune-500-companies-founded-by-immigrants-or-their-children/#2143e7564a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wsj.com/articles/SB114477669441223067" TargetMode="External"/><Relationship Id="rId4" Type="http://schemas.openxmlformats.org/officeDocument/2006/relationships/hyperlink" Target="https://news.nd.edu/news/economic-benefits-of-admitting-refugees-outweigh-cos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tep.org/wp-content/uploads/immigration2017.pdf#page=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sa.gov/oact/NOTES/pdf_notes/note15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ate.gov/j/prm/releases/factsheets/2017/266365.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s3.amazonaws.com/media.cloversites.com/33/336bad01-3ae4-41f0-aaab-dde25ca8746f/documents/Uniquely_Vulernable_the_nexus_between_human_trafficking_and_immigration.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bject.cato.org/sites/cato.org/files/pubs/pdf/pa798_2.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bject.cato.org/sites/cato.org/files/pubs/pdf/immigration_brief-1.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americanimmigrationcouncil.org/sites/default/files/research/the_criminalization_of_immigration_in_the_united_state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msny.org/publications/jmhs-visa-overstays-border-wal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ewforum.org/religious-landscape-stud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opendoorsusa.org/wp-content/uploads/2017/05/WWL2018-Booklet-11518.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wrapsnet.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hristianitytoday.com/ct/2013/august-web-only/non-christians-who-dont-know-christian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assets.pewresearch.org/wp-content/uploads/sites/11/2017/02/15093007/Feeling-thermometer-report-FOR-WEB.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fewayresearch.com/wp-content/uploads/2016/02/Pastor-Views-on-Refugees-Final-Report-January-201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hestrangerfilm.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christiandreamers.u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eekingpeace.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eekingpeace.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worldrelieffortworth.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worldrelief.org/" TargetMode="External"/><Relationship Id="rId7"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evangelicalimmigrationtable.com/" TargetMode="External"/><Relationship Id="rId5" Type="http://schemas.openxmlformats.org/officeDocument/2006/relationships/hyperlink" Target="http://www.welcomingthestranger.com/" TargetMode="External"/><Relationship Id="rId4" Type="http://schemas.openxmlformats.org/officeDocument/2006/relationships/hyperlink" Target="http://www.seekthepeac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fewayresearch.com/wp-content/uploads/2015/03/Evangelical-Views-on-Immigration-Repor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nhcr.org/5b27be547.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628650" y="1809750"/>
            <a:ext cx="7886700" cy="99377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400" b="1" i="0" u="none" strike="noStrike" cap="none">
                <a:solidFill>
                  <a:schemeClr val="dk1"/>
                </a:solidFill>
                <a:latin typeface="Montserrat"/>
                <a:ea typeface="Montserrat"/>
                <a:cs typeface="Montserrat"/>
                <a:sym typeface="Montserrat"/>
              </a:rPr>
              <a:t>Welcoming the Stranger:</a:t>
            </a:r>
            <a:br>
              <a:rPr lang="en-US" sz="4400" b="1" i="0" u="none" strike="noStrike" cap="none">
                <a:solidFill>
                  <a:schemeClr val="dk1"/>
                </a:solidFill>
                <a:latin typeface="Montserrat"/>
                <a:ea typeface="Montserrat"/>
                <a:cs typeface="Montserrat"/>
                <a:sym typeface="Montserrat"/>
              </a:rPr>
            </a:br>
            <a:r>
              <a:rPr lang="en-US" sz="2000" b="0" i="0" u="none" strike="noStrike" cap="none">
                <a:solidFill>
                  <a:schemeClr val="dk1"/>
                </a:solidFill>
                <a:latin typeface="Montserrat Medium"/>
                <a:ea typeface="Montserrat Medium"/>
                <a:cs typeface="Montserrat Medium"/>
                <a:sym typeface="Montserrat Medium"/>
              </a:rPr>
              <a:t>A Biblical Conversation on Immigration</a:t>
            </a:r>
            <a:endParaRPr sz="4800" b="1" i="0" u="none" strike="noStrike" cap="none">
              <a:solidFill>
                <a:schemeClr val="dk1"/>
              </a:solidFill>
              <a:latin typeface="Montserrat"/>
              <a:ea typeface="Montserrat"/>
              <a:cs typeface="Montserrat"/>
              <a:sym typeface="Montserrat"/>
            </a:endParaRPr>
          </a:p>
        </p:txBody>
      </p:sp>
      <p:sp>
        <p:nvSpPr>
          <p:cNvPr id="34" name="Google Shape;34;p7"/>
          <p:cNvSpPr txBox="1">
            <a:spLocks noGrp="1"/>
          </p:cNvSpPr>
          <p:nvPr>
            <p:ph type="body" idx="1"/>
          </p:nvPr>
        </p:nvSpPr>
        <p:spPr>
          <a:xfrm>
            <a:off x="533400" y="3181350"/>
            <a:ext cx="7886700" cy="9144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394"/>
              <a:buFont typeface="Gill Sans"/>
              <a:buNone/>
            </a:pPr>
            <a:r>
              <a:rPr lang="en-US" sz="1400" b="0" i="0" u="none" strike="noStrike" cap="none">
                <a:solidFill>
                  <a:schemeClr val="dk1"/>
                </a:solidFill>
                <a:latin typeface="Arial"/>
                <a:ea typeface="Arial"/>
                <a:cs typeface="Arial"/>
                <a:sym typeface="Arial"/>
              </a:rPr>
              <a:t>Matthew Soerens</a:t>
            </a:r>
            <a:endParaRPr/>
          </a:p>
          <a:p>
            <a:pPr marL="0" marR="0" lvl="0" indent="0" algn="l" rtl="0">
              <a:lnSpc>
                <a:spcPct val="120000"/>
              </a:lnSpc>
              <a:spcBef>
                <a:spcPts val="1900"/>
              </a:spcBef>
              <a:spcAft>
                <a:spcPts val="0"/>
              </a:spcAft>
              <a:buClr>
                <a:schemeClr val="dk1"/>
              </a:buClr>
              <a:buSzPts val="2394"/>
              <a:buFont typeface="Gill Sans"/>
              <a:buNone/>
            </a:pPr>
            <a:r>
              <a:rPr lang="en-US" sz="1400" b="0" i="0" u="none" strike="noStrike" cap="none">
                <a:solidFill>
                  <a:schemeClr val="dk1"/>
                </a:solidFill>
                <a:latin typeface="Arial"/>
                <a:ea typeface="Arial"/>
                <a:cs typeface="Arial"/>
                <a:sym typeface="Arial"/>
              </a:rPr>
              <a:t>U.S. Director of Church Mobilization, World Relief</a:t>
            </a:r>
            <a:endParaRPr/>
          </a:p>
          <a:p>
            <a:pPr marL="0" marR="0" lvl="0" indent="0" algn="l" rtl="0">
              <a:lnSpc>
                <a:spcPct val="120000"/>
              </a:lnSpc>
              <a:spcBef>
                <a:spcPts val="1900"/>
              </a:spcBef>
              <a:spcAft>
                <a:spcPts val="0"/>
              </a:spcAft>
              <a:buClr>
                <a:schemeClr val="dk1"/>
              </a:buClr>
              <a:buSzPts val="2394"/>
              <a:buFont typeface="Gill Sans"/>
              <a:buNone/>
            </a:pPr>
            <a:r>
              <a:rPr lang="en-US" sz="1400" b="0" i="0" u="none" strike="noStrike" cap="none">
                <a:solidFill>
                  <a:schemeClr val="dk1"/>
                </a:solidFill>
                <a:latin typeface="Arial"/>
                <a:ea typeface="Arial"/>
                <a:cs typeface="Arial"/>
                <a:sym typeface="Arial"/>
              </a:rPr>
              <a:t>National Coordinator, Evangelical Immigration Table</a:t>
            </a:r>
            <a:endParaRPr sz="1400" b="0" i="0" u="none" strike="noStrike" cap="none">
              <a:solidFill>
                <a:schemeClr val="dk1"/>
              </a:solidFill>
              <a:latin typeface="Arial"/>
              <a:ea typeface="Arial"/>
              <a:cs typeface="Arial"/>
              <a:sym typeface="Arial"/>
            </a:endParaRPr>
          </a:p>
        </p:txBody>
      </p:sp>
      <p:pic>
        <p:nvPicPr>
          <p:cNvPr id="35" name="Google Shape;35;p7"/>
          <p:cNvPicPr preferRelativeResize="0"/>
          <p:nvPr/>
        </p:nvPicPr>
        <p:blipFill rotWithShape="1">
          <a:blip r:embed="rId3">
            <a:alphaModFix/>
          </a:blip>
          <a:srcRect/>
          <a:stretch/>
        </p:blipFill>
        <p:spPr>
          <a:xfrm>
            <a:off x="6477000" y="285750"/>
            <a:ext cx="1547812" cy="1031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685800" y="285750"/>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Economics of Refugees &amp; Immigration</a:t>
            </a:r>
            <a:endParaRPr sz="1800" b="1" i="0" u="none" strike="noStrike" cap="none">
              <a:solidFill>
                <a:schemeClr val="dk1"/>
              </a:solidFill>
              <a:latin typeface="Montserrat"/>
              <a:ea typeface="Montserrat"/>
              <a:cs typeface="Montserrat"/>
              <a:sym typeface="Montserrat"/>
            </a:endParaRPr>
          </a:p>
        </p:txBody>
      </p:sp>
      <p:sp>
        <p:nvSpPr>
          <p:cNvPr id="93" name="Google Shape;93;p16"/>
          <p:cNvSpPr txBox="1">
            <a:spLocks noGrp="1"/>
          </p:cNvSpPr>
          <p:nvPr>
            <p:ph type="body" idx="1"/>
          </p:nvPr>
        </p:nvSpPr>
        <p:spPr>
          <a:xfrm>
            <a:off x="304800" y="934243"/>
            <a:ext cx="89154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40% of Fortune 500 Companies were founded or cofounded by an immigrant or their child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3"/>
              </a:rPr>
              <a:t>Forbes Magazine</a:t>
            </a:r>
            <a:r>
              <a:rPr lang="en-US" sz="1200" b="0" i="0" u="none" strike="noStrike" cap="none">
                <a:solidFill>
                  <a:schemeClr val="dk1"/>
                </a:solidFill>
                <a:latin typeface="Arial"/>
                <a:ea typeface="Arial"/>
                <a:cs typeface="Arial"/>
                <a:sym typeface="Arial"/>
              </a:rPr>
              <a:t>)</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20 years after arrival, the average </a:t>
            </a:r>
            <a:r>
              <a:rPr lang="en-US" sz="1800" b="0" i="1" u="none" strike="noStrike" cap="none">
                <a:solidFill>
                  <a:schemeClr val="dk1"/>
                </a:solidFill>
                <a:latin typeface="Arial"/>
                <a:ea typeface="Arial"/>
                <a:cs typeface="Arial"/>
                <a:sym typeface="Arial"/>
              </a:rPr>
              <a:t>refugee</a:t>
            </a:r>
            <a:r>
              <a:rPr lang="en-US" sz="1800" b="0" i="0" u="none" strike="noStrike" cap="none">
                <a:solidFill>
                  <a:schemeClr val="dk1"/>
                </a:solidFill>
                <a:latin typeface="Arial"/>
                <a:ea typeface="Arial"/>
                <a:cs typeface="Arial"/>
                <a:sym typeface="Arial"/>
              </a:rPr>
              <a:t> adult has contributed approximately $21,000 more in taxes than they have received in governmental assistance and services at all levels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4"/>
              </a:rPr>
              <a:t>University of Notre Dame study</a:t>
            </a:r>
            <a:r>
              <a:rPr lang="en-US" sz="1200" b="0" i="0" u="none" strike="noStrike" cap="none">
                <a:solidFill>
                  <a:schemeClr val="dk1"/>
                </a:solidFill>
                <a:latin typeface="Arial"/>
                <a:ea typeface="Arial"/>
                <a:cs typeface="Arial"/>
                <a:sym typeface="Arial"/>
              </a:rPr>
              <a:t>)</a:t>
            </a:r>
            <a:endParaRPr/>
          </a:p>
          <a:p>
            <a:pPr marL="342900" marR="0" lvl="0" indent="-342900" algn="l" rtl="0">
              <a:lnSpc>
                <a:spcPct val="120000"/>
              </a:lnSpc>
              <a:spcBef>
                <a:spcPts val="18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Almost all economists believe that the net economic impact of immigration on the U.S. is positive, including 96% of economists surveyed by the </a:t>
            </a:r>
            <a:r>
              <a:rPr lang="en-US" sz="1800" b="0" i="1" u="sng" strike="noStrike" cap="none">
                <a:solidFill>
                  <a:schemeClr val="hlink"/>
                </a:solidFill>
                <a:latin typeface="Arial"/>
                <a:ea typeface="Arial"/>
                <a:cs typeface="Arial"/>
                <a:sym typeface="Arial"/>
                <a:hlinkClick r:id="rId5"/>
              </a:rPr>
              <a:t>Wall Street Journal </a:t>
            </a:r>
            <a:r>
              <a:rPr lang="en-US" sz="1800" b="0" i="0" u="none" strike="noStrike" cap="none">
                <a:solidFill>
                  <a:srgbClr val="000000"/>
                </a:solidFill>
                <a:latin typeface="Arial"/>
                <a:ea typeface="Arial"/>
                <a:cs typeface="Arial"/>
                <a:sym typeface="Arial"/>
              </a:rPr>
              <a:t>who believe that the net economic impact of </a:t>
            </a:r>
            <a:r>
              <a:rPr lang="en-US" sz="1800" b="0" i="1" u="none" strike="noStrike" cap="none">
                <a:solidFill>
                  <a:srgbClr val="000000"/>
                </a:solidFill>
                <a:latin typeface="Arial"/>
                <a:ea typeface="Arial"/>
                <a:cs typeface="Arial"/>
                <a:sym typeface="Arial"/>
              </a:rPr>
              <a:t>illegal immigration</a:t>
            </a:r>
            <a:r>
              <a:rPr lang="en-US" sz="1800" b="0" i="0" u="none" strike="noStrike" cap="none">
                <a:solidFill>
                  <a:srgbClr val="000000"/>
                </a:solidFill>
                <a:latin typeface="Arial"/>
                <a:ea typeface="Arial"/>
                <a:cs typeface="Arial"/>
                <a:sym typeface="Arial"/>
              </a:rPr>
              <a:t> is positive</a:t>
            </a:r>
            <a:endParaRPr/>
          </a:p>
          <a:p>
            <a:pPr marL="342900" marR="0" lvl="0" indent="-266700" algn="l" rtl="0">
              <a:lnSpc>
                <a:spcPct val="120000"/>
              </a:lnSpc>
              <a:spcBef>
                <a:spcPts val="18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685800" y="285750"/>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Economics of Refugees &amp; Immigration</a:t>
            </a:r>
            <a:endParaRPr sz="1800" b="1" i="0" u="none" strike="noStrike" cap="none">
              <a:solidFill>
                <a:schemeClr val="dk1"/>
              </a:solidFill>
              <a:latin typeface="Montserrat"/>
              <a:ea typeface="Montserrat"/>
              <a:cs typeface="Montserrat"/>
              <a:sym typeface="Montserrat"/>
            </a:endParaRPr>
          </a:p>
        </p:txBody>
      </p:sp>
      <p:sp>
        <p:nvSpPr>
          <p:cNvPr id="99" name="Google Shape;99;p17"/>
          <p:cNvSpPr txBox="1">
            <a:spLocks noGrp="1"/>
          </p:cNvSpPr>
          <p:nvPr>
            <p:ph type="body" idx="1"/>
          </p:nvPr>
        </p:nvSpPr>
        <p:spPr>
          <a:xfrm>
            <a:off x="304800" y="934243"/>
            <a:ext cx="89154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Contrary to widespread misconception, immigrants who are unlawfully present cannot receive federal means-tested public benefits, but they can—and do—pay taxes, including</a:t>
            </a:r>
            <a:endParaRPr/>
          </a:p>
          <a:p>
            <a:pPr marL="1047750" marR="0" lvl="1" indent="-285750" algn="l" rtl="0">
              <a:spcBef>
                <a:spcPts val="37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In Texas, contributing $1.1 </a:t>
            </a:r>
            <a:r>
              <a:rPr lang="en-US" sz="1800" b="0" i="1" u="none" strike="noStrike" cap="none">
                <a:solidFill>
                  <a:schemeClr val="dk1"/>
                </a:solidFill>
                <a:latin typeface="Arial"/>
                <a:ea typeface="Arial"/>
                <a:cs typeface="Arial"/>
                <a:sym typeface="Arial"/>
              </a:rPr>
              <a:t>billion </a:t>
            </a:r>
            <a:r>
              <a:rPr lang="en-US" sz="1800" b="0" i="0" u="none" strike="noStrike" cap="none">
                <a:solidFill>
                  <a:schemeClr val="dk1"/>
                </a:solidFill>
                <a:latin typeface="Arial"/>
                <a:ea typeface="Arial"/>
                <a:cs typeface="Arial"/>
                <a:sym typeface="Arial"/>
              </a:rPr>
              <a:t>in sales taxes and $495 million in property taxes annually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3"/>
              </a:rPr>
              <a:t>Institute on Taxation &amp; Economic Policy</a:t>
            </a:r>
            <a:r>
              <a:rPr lang="en-US" sz="1200" b="0" i="0" u="none" strike="noStrike" cap="none">
                <a:solidFill>
                  <a:schemeClr val="dk1"/>
                </a:solidFill>
                <a:latin typeface="Arial"/>
                <a:ea typeface="Arial"/>
                <a:cs typeface="Arial"/>
                <a:sym typeface="Arial"/>
              </a:rPr>
              <a:t>)</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Federally, contributing </a:t>
            </a:r>
            <a:r>
              <a:rPr lang="en-US" sz="1800" b="0" i="1" u="none" strike="noStrike" cap="none">
                <a:solidFill>
                  <a:schemeClr val="dk1"/>
                </a:solidFill>
                <a:latin typeface="Arial"/>
                <a:ea typeface="Arial"/>
                <a:cs typeface="Arial"/>
                <a:sym typeface="Arial"/>
              </a:rPr>
              <a:t>$12 billion </a:t>
            </a:r>
            <a:r>
              <a:rPr lang="en-US" sz="1800" b="0" i="0" u="none" strike="noStrike" cap="none">
                <a:solidFill>
                  <a:schemeClr val="dk1"/>
                </a:solidFill>
                <a:latin typeface="Arial"/>
                <a:ea typeface="Arial"/>
                <a:cs typeface="Arial"/>
                <a:sym typeface="Arial"/>
              </a:rPr>
              <a:t>annually to Social Security that they cannot benefit from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4"/>
              </a:rPr>
              <a:t>Social Security Administration</a:t>
            </a:r>
            <a:r>
              <a:rPr lang="en-US" sz="1200" b="0" i="0" u="none" strike="noStrike" cap="none">
                <a:solidFill>
                  <a:schemeClr val="dk1"/>
                </a:solidFill>
                <a:latin typeface="Arial"/>
                <a:ea typeface="Arial"/>
                <a:cs typeface="Arial"/>
                <a:sym typeface="Arial"/>
              </a:rPr>
              <a:t>)</a:t>
            </a:r>
            <a:endParaRPr sz="1200" b="0" i="1" u="none" strike="noStrike" cap="none">
              <a:solidFill>
                <a:schemeClr val="dk1"/>
              </a:solidFill>
              <a:latin typeface="Arial"/>
              <a:ea typeface="Arial"/>
              <a:cs typeface="Arial"/>
              <a:sym typeface="Arial"/>
            </a:endParaRPr>
          </a:p>
          <a:p>
            <a:pPr marL="1047750" marR="0" lvl="1" indent="-90297" algn="l" rtl="0">
              <a:spcBef>
                <a:spcPts val="1900"/>
              </a:spcBef>
              <a:spcAft>
                <a:spcPts val="0"/>
              </a:spcAft>
              <a:buClr>
                <a:schemeClr val="dk1"/>
              </a:buClr>
              <a:buSzPts val="3078"/>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Thinking Biblically</a:t>
            </a:r>
            <a:endParaRPr sz="1800" b="1" i="0" u="none" strike="noStrike" cap="none">
              <a:solidFill>
                <a:schemeClr val="dk1"/>
              </a:solidFill>
              <a:latin typeface="Montserrat"/>
              <a:ea typeface="Montserrat"/>
              <a:cs typeface="Montserrat"/>
              <a:sym typeface="Montserrat"/>
            </a:endParaRPr>
          </a:p>
        </p:txBody>
      </p:sp>
      <p:sp>
        <p:nvSpPr>
          <p:cNvPr id="106" name="Google Shape;106;p18"/>
          <p:cNvSpPr txBox="1">
            <a:spLocks noGrp="1"/>
          </p:cNvSpPr>
          <p:nvPr>
            <p:ph type="body" idx="1"/>
          </p:nvPr>
        </p:nvSpPr>
        <p:spPr>
          <a:xfrm>
            <a:off x="304800" y="1123950"/>
            <a:ext cx="4648200" cy="297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God loves and cares for the vulnerable: the orphan, the widow, and the foreigner (Deut. 10:17-19; Ps. 146:9; Zech. 7:9-10; Jer. 22:3; Mal. 3:5)</a:t>
            </a:r>
            <a:endParaRPr/>
          </a:p>
        </p:txBody>
      </p:sp>
      <p:pic>
        <p:nvPicPr>
          <p:cNvPr id="107" name="Google Shape;107;p18"/>
          <p:cNvPicPr preferRelativeResize="0"/>
          <p:nvPr/>
        </p:nvPicPr>
        <p:blipFill rotWithShape="1">
          <a:blip r:embed="rId3">
            <a:alphaModFix/>
          </a:blip>
          <a:srcRect/>
          <a:stretch/>
        </p:blipFill>
        <p:spPr>
          <a:xfrm>
            <a:off x="4783132" y="1200150"/>
            <a:ext cx="4368488" cy="266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Unique Vulnerability of Refugees &amp; Other Immigrants</a:t>
            </a:r>
            <a:endParaRPr sz="1800" b="1" i="0" u="none" strike="noStrike" cap="none">
              <a:solidFill>
                <a:schemeClr val="dk1"/>
              </a:solidFill>
              <a:latin typeface="Montserrat"/>
              <a:ea typeface="Montserrat"/>
              <a:cs typeface="Montserrat"/>
              <a:sym typeface="Montserrat"/>
            </a:endParaRPr>
          </a:p>
        </p:txBody>
      </p:sp>
      <p:sp>
        <p:nvSpPr>
          <p:cNvPr id="113" name="Google Shape;113;p19"/>
          <p:cNvSpPr txBox="1">
            <a:spLocks noGrp="1"/>
          </p:cNvSpPr>
          <p:nvPr>
            <p:ph type="body" idx="1"/>
          </p:nvPr>
        </p:nvSpPr>
        <p:spPr>
          <a:xfrm>
            <a:off x="457200" y="1123950"/>
            <a:ext cx="86106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72% of refugees admitted to the US recently have been women or children, including single mother-headed families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3"/>
              </a:rPr>
              <a:t>US State Department</a:t>
            </a:r>
            <a:r>
              <a:rPr lang="en-US" sz="1200" b="0" i="0" u="none" strike="noStrike" cap="none">
                <a:solidFill>
                  <a:schemeClr val="dk1"/>
                </a:solidFill>
                <a:latin typeface="Arial"/>
                <a:ea typeface="Arial"/>
                <a:cs typeface="Arial"/>
                <a:sym typeface="Arial"/>
              </a:rPr>
              <a:t>)</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Undocumented immigrants brought to the US as children who registered for Deferred Action for Childhood Arrivals (DACA) are poised to lose their work authorization &amp; deportation protections</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Though about 14% of the overall US population, immigrants made up </a:t>
            </a:r>
            <a:endParaRPr sz="2000" b="0" i="0" u="none" strike="noStrike" cap="none">
              <a:solidFill>
                <a:schemeClr val="dk1"/>
              </a:solidFill>
              <a:latin typeface="Arial"/>
              <a:ea typeface="Arial"/>
              <a:cs typeface="Arial"/>
              <a:sym typeface="Arial"/>
            </a:endParaRPr>
          </a:p>
          <a:p>
            <a:pPr marL="1047750" marR="0" lvl="1" indent="-68580" algn="l" rtl="0">
              <a:spcBef>
                <a:spcPts val="3700"/>
              </a:spcBef>
              <a:spcAft>
                <a:spcPts val="0"/>
              </a:spcAft>
              <a:buClr>
                <a:schemeClr val="dk1"/>
              </a:buClr>
              <a:buSzPts val="3420"/>
              <a:buFont typeface="Arial"/>
              <a:buNone/>
            </a:pPr>
            <a:endParaRPr sz="2000" b="0" i="0" u="none" strike="noStrike" cap="none">
              <a:solidFill>
                <a:schemeClr val="dk1"/>
              </a:solidFill>
              <a:latin typeface="Arial"/>
              <a:ea typeface="Arial"/>
              <a:cs typeface="Arial"/>
              <a:sym typeface="Arial"/>
            </a:endParaRPr>
          </a:p>
          <a:p>
            <a:pPr marL="1047750" marR="0" lvl="1" indent="0" algn="l" rtl="0">
              <a:spcBef>
                <a:spcPts val="1900"/>
              </a:spcBef>
              <a:spcAft>
                <a:spcPts val="0"/>
              </a:spcAft>
              <a:buClr>
                <a:schemeClr val="dk1"/>
              </a:buClr>
              <a:buSzPts val="4788"/>
              <a:buFont typeface="Arial"/>
              <a:buNone/>
            </a:pPr>
            <a:endParaRPr sz="2800" b="0" i="0" u="none" strike="noStrike" cap="none">
              <a:solidFill>
                <a:schemeClr val="dk1"/>
              </a:solidFill>
              <a:latin typeface="Arial"/>
              <a:ea typeface="Arial"/>
              <a:cs typeface="Arial"/>
              <a:sym typeface="Arial"/>
            </a:endParaRPr>
          </a:p>
        </p:txBody>
      </p:sp>
      <p:sp>
        <p:nvSpPr>
          <p:cNvPr id="114" name="Google Shape;114;p19"/>
          <p:cNvSpPr/>
          <p:nvPr/>
        </p:nvSpPr>
        <p:spPr>
          <a:xfrm>
            <a:off x="685800" y="3638550"/>
            <a:ext cx="7848600" cy="1074653"/>
          </a:xfrm>
          <a:prstGeom prst="rect">
            <a:avLst/>
          </a:prstGeom>
          <a:noFill/>
          <a:ln>
            <a:noFill/>
          </a:ln>
        </p:spPr>
        <p:txBody>
          <a:bodyPr spcFirstLastPara="1" wrap="square" lIns="91425" tIns="45700" rIns="91425" bIns="45700" anchor="t" anchorCtr="0">
            <a:noAutofit/>
          </a:bodyPr>
          <a:lstStyle/>
          <a:p>
            <a:pPr marL="1047750" marR="0" lvl="1" indent="-285750" algn="l" rtl="0">
              <a:spcBef>
                <a:spcPts val="0"/>
              </a:spcBef>
              <a:spcAft>
                <a:spcPts val="0"/>
              </a:spcAft>
              <a:buClr>
                <a:srgbClr val="000000"/>
              </a:buClr>
              <a:buSzPts val="3078"/>
              <a:buFont typeface="Arial"/>
              <a:buChar char="-"/>
            </a:pPr>
            <a:r>
              <a:rPr lang="en-US" sz="1800" b="0" i="0" u="none" strike="noStrike" cap="none">
                <a:solidFill>
                  <a:srgbClr val="000000"/>
                </a:solidFill>
                <a:latin typeface="Arial"/>
                <a:ea typeface="Arial"/>
                <a:cs typeface="Arial"/>
                <a:sym typeface="Arial"/>
              </a:rPr>
              <a:t>95% of victims of labor trafficking</a:t>
            </a:r>
            <a:endParaRPr/>
          </a:p>
          <a:p>
            <a:pPr marL="1047750" marR="0" lvl="1" indent="-285750" algn="l" rtl="0">
              <a:spcBef>
                <a:spcPts val="1900"/>
              </a:spcBef>
              <a:spcAft>
                <a:spcPts val="0"/>
              </a:spcAft>
              <a:buClr>
                <a:srgbClr val="000000"/>
              </a:buClr>
              <a:buSzPts val="3078"/>
              <a:buFont typeface="Arial"/>
              <a:buChar char="-"/>
            </a:pPr>
            <a:r>
              <a:rPr lang="en-US" sz="1800" b="0" i="0" u="none" strike="noStrike" cap="none">
                <a:solidFill>
                  <a:srgbClr val="000000"/>
                </a:solidFill>
                <a:latin typeface="Arial"/>
                <a:ea typeface="Arial"/>
                <a:cs typeface="Arial"/>
                <a:sym typeface="Arial"/>
              </a:rPr>
              <a:t>17% of sex trafficking victims in the US </a:t>
            </a:r>
            <a:r>
              <a:rPr lang="en-US" sz="1200" b="0" i="0" u="none" strike="noStrike" cap="none">
                <a:solidFill>
                  <a:srgbClr val="000000"/>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4"/>
              </a:rPr>
              <a:t>Faith Alliance Against Slavery and Trafficking</a:t>
            </a:r>
            <a:r>
              <a:rPr lang="en-US" sz="1200" b="0" i="0" u="none" strike="noStrike" cap="none">
                <a:solidFill>
                  <a:srgbClr val="000000"/>
                </a:solidFill>
                <a:latin typeface="Arial"/>
                <a:ea typeface="Arial"/>
                <a:cs typeface="Arial"/>
                <a:sym typeface="Arial"/>
              </a:rPr>
              <a:t> analysis of US Department of Justice Prosecution Data)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Thinking Biblically</a:t>
            </a:r>
            <a:endParaRPr sz="1800" b="1" i="0" u="none" strike="noStrike" cap="none">
              <a:solidFill>
                <a:schemeClr val="dk1"/>
              </a:solidFill>
              <a:latin typeface="Montserrat"/>
              <a:ea typeface="Montserrat"/>
              <a:cs typeface="Montserrat"/>
              <a:sym typeface="Montserrat"/>
            </a:endParaRPr>
          </a:p>
        </p:txBody>
      </p:sp>
      <p:sp>
        <p:nvSpPr>
          <p:cNvPr id="121" name="Google Shape;121;p20"/>
          <p:cNvSpPr txBox="1">
            <a:spLocks noGrp="1"/>
          </p:cNvSpPr>
          <p:nvPr>
            <p:ph type="body" idx="1"/>
          </p:nvPr>
        </p:nvSpPr>
        <p:spPr>
          <a:xfrm>
            <a:off x="4648200" y="1200150"/>
            <a:ext cx="4358640" cy="297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God commands the Israelites to remember their own history of mistreatment as foreigners (Ex. 22:21; Deut. 26:1-12)</a:t>
            </a:r>
            <a:endParaRPr sz="2800" b="0" i="0" u="none" strike="noStrike" cap="none">
              <a:solidFill>
                <a:schemeClr val="dk1"/>
              </a:solidFill>
              <a:latin typeface="Arial"/>
              <a:ea typeface="Arial"/>
              <a:cs typeface="Arial"/>
              <a:sym typeface="Arial"/>
            </a:endParaRPr>
          </a:p>
        </p:txBody>
      </p:sp>
      <p:pic>
        <p:nvPicPr>
          <p:cNvPr id="122" name="Google Shape;122;p20"/>
          <p:cNvPicPr preferRelativeResize="0"/>
          <p:nvPr/>
        </p:nvPicPr>
        <p:blipFill rotWithShape="1">
          <a:blip r:embed="rId3">
            <a:alphaModFix/>
          </a:blip>
          <a:srcRect/>
          <a:stretch/>
        </p:blipFill>
        <p:spPr>
          <a:xfrm>
            <a:off x="579120" y="1428750"/>
            <a:ext cx="3520440" cy="2343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History of Immigration to the US</a:t>
            </a:r>
            <a:endParaRPr sz="1800" b="1" i="0" u="none" strike="noStrike" cap="none">
              <a:solidFill>
                <a:schemeClr val="dk1"/>
              </a:solidFill>
              <a:latin typeface="Montserrat"/>
              <a:ea typeface="Montserrat"/>
              <a:cs typeface="Montserrat"/>
              <a:sym typeface="Montserrat"/>
            </a:endParaRPr>
          </a:p>
        </p:txBody>
      </p:sp>
      <p:sp>
        <p:nvSpPr>
          <p:cNvPr id="128" name="Google Shape;128;p21"/>
          <p:cNvSpPr txBox="1">
            <a:spLocks noGrp="1"/>
          </p:cNvSpPr>
          <p:nvPr>
            <p:ph type="body" idx="1"/>
          </p:nvPr>
        </p:nvSpPr>
        <p:spPr>
          <a:xfrm>
            <a:off x="266700" y="1047750"/>
            <a:ext cx="88773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1882: first significant federal restrictions on immigration with the Chinese Exclusion Act, followed by additional restrictions</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1890 - 1910: at height of Ellis Island era, a record high 15% of US population is foreign-born</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1924: National Origins Quota Act dramatically restricts immigration &amp; creates first requirement of a visa to immigrate to the US</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1965: Major immigration reform shifts eligibility to immigrate to be based on family or employer sponsorship, increasing immigration from Asia &amp; Africa</a:t>
            </a:r>
            <a:endParaRPr/>
          </a:p>
          <a:p>
            <a:pPr marL="1047750" marR="0" lvl="1" indent="0" algn="l" rtl="0">
              <a:spcBef>
                <a:spcPts val="3700"/>
              </a:spcBef>
              <a:spcAft>
                <a:spcPts val="0"/>
              </a:spcAft>
              <a:buClr>
                <a:schemeClr val="dk1"/>
              </a:buClr>
              <a:buSzPts val="4788"/>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Thinking Biblically</a:t>
            </a:r>
            <a:endParaRPr sz="1800" b="1" i="0" u="none" strike="noStrike" cap="none">
              <a:solidFill>
                <a:schemeClr val="dk1"/>
              </a:solidFill>
              <a:latin typeface="Montserrat"/>
              <a:ea typeface="Montserrat"/>
              <a:cs typeface="Montserrat"/>
              <a:sym typeface="Montserrat"/>
            </a:endParaRPr>
          </a:p>
        </p:txBody>
      </p:sp>
      <p:sp>
        <p:nvSpPr>
          <p:cNvPr id="135" name="Google Shape;135;p22"/>
          <p:cNvSpPr txBox="1">
            <a:spLocks noGrp="1"/>
          </p:cNvSpPr>
          <p:nvPr>
            <p:ph type="body" idx="1"/>
          </p:nvPr>
        </p:nvSpPr>
        <p:spPr>
          <a:xfrm>
            <a:off x="102140" y="1352550"/>
            <a:ext cx="4114800" cy="3276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We are commanded to love our neighbors—without caveats (Lev. 19:18, 34; Luke 10:25-37)</a:t>
            </a:r>
            <a:endParaRPr/>
          </a:p>
          <a:p>
            <a:pPr marL="1047750" marR="0" lvl="1" indent="-90297" algn="l" rtl="0">
              <a:spcBef>
                <a:spcPts val="3700"/>
              </a:spcBef>
              <a:spcAft>
                <a:spcPts val="0"/>
              </a:spcAft>
              <a:buClr>
                <a:schemeClr val="dk1"/>
              </a:buClr>
              <a:buSzPts val="3078"/>
              <a:buFont typeface="Arial"/>
              <a:buNone/>
            </a:pPr>
            <a:endParaRPr sz="1800" b="0" i="0" u="none" strike="noStrike" cap="none">
              <a:solidFill>
                <a:schemeClr val="dk1"/>
              </a:solidFill>
              <a:latin typeface="Arial"/>
              <a:ea typeface="Arial"/>
              <a:cs typeface="Arial"/>
              <a:sym typeface="Arial"/>
            </a:endParaRPr>
          </a:p>
        </p:txBody>
      </p:sp>
      <p:pic>
        <p:nvPicPr>
          <p:cNvPr id="136" name="Google Shape;136;p22"/>
          <p:cNvPicPr preferRelativeResize="0"/>
          <p:nvPr/>
        </p:nvPicPr>
        <p:blipFill rotWithShape="1">
          <a:blip r:embed="rId3">
            <a:alphaModFix/>
          </a:blip>
          <a:srcRect/>
          <a:stretch/>
        </p:blipFill>
        <p:spPr>
          <a:xfrm>
            <a:off x="4572000" y="1504950"/>
            <a:ext cx="4347647" cy="289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Refugees and Terrorism</a:t>
            </a:r>
            <a:endParaRPr sz="1800" b="1" i="0" u="none" strike="noStrike" cap="none">
              <a:solidFill>
                <a:schemeClr val="dk1"/>
              </a:solidFill>
              <a:latin typeface="Montserrat"/>
              <a:ea typeface="Montserrat"/>
              <a:cs typeface="Montserrat"/>
              <a:sym typeface="Montserrat"/>
            </a:endParaRPr>
          </a:p>
        </p:txBody>
      </p:sp>
      <p:sp>
        <p:nvSpPr>
          <p:cNvPr id="142" name="Google Shape;142;p23"/>
          <p:cNvSpPr txBox="1">
            <a:spLocks noGrp="1"/>
          </p:cNvSpPr>
          <p:nvPr>
            <p:ph type="body" idx="1"/>
          </p:nvPr>
        </p:nvSpPr>
        <p:spPr>
          <a:xfrm>
            <a:off x="266700" y="1047750"/>
            <a:ext cx="88773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Refugees admitted through the U.S. Refugee Admissions program already are subjected to the most thorough vetting of any category of visitor or immigrant to the US</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Since the Refugee Act of 1980, 0 Americans have lost their life in a terrorist attack perpetrated by a refugee</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 odds of the average American being killed by a refugee-turned-terrorist are 1 in 3.6 </a:t>
            </a:r>
            <a:r>
              <a:rPr lang="en-US" sz="1800" b="0" i="1" u="none" strike="noStrike" cap="none">
                <a:solidFill>
                  <a:schemeClr val="dk1"/>
                </a:solidFill>
                <a:latin typeface="Arial"/>
                <a:ea typeface="Arial"/>
                <a:cs typeface="Arial"/>
                <a:sym typeface="Arial"/>
              </a:rPr>
              <a:t>billion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3"/>
              </a:rPr>
              <a:t>Cato Institute</a:t>
            </a:r>
            <a:r>
              <a:rPr lang="en-US" sz="1200" b="0" i="0" u="none" strike="noStrike" cap="none">
                <a:solidFill>
                  <a:schemeClr val="dk1"/>
                </a:solidFill>
                <a:latin typeface="Arial"/>
                <a:ea typeface="Arial"/>
                <a:cs typeface="Arial"/>
                <a:sym typeface="Arial"/>
              </a:rPr>
              <a:t>)</a:t>
            </a:r>
            <a:endParaRPr sz="1200" b="0" i="1" u="none" strike="noStrike" cap="none">
              <a:solidFill>
                <a:schemeClr val="dk1"/>
              </a:solidFill>
              <a:latin typeface="Arial"/>
              <a:ea typeface="Arial"/>
              <a:cs typeface="Arial"/>
              <a:sym typeface="Arial"/>
            </a:endParaRPr>
          </a:p>
          <a:p>
            <a:pPr marL="1047750" marR="0" lvl="1" indent="0" algn="l" rtl="0">
              <a:spcBef>
                <a:spcPts val="3700"/>
              </a:spcBef>
              <a:spcAft>
                <a:spcPts val="0"/>
              </a:spcAft>
              <a:buClr>
                <a:schemeClr val="dk1"/>
              </a:buClr>
              <a:buSzPts val="4788"/>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Immigrants and Crime</a:t>
            </a:r>
            <a:endParaRPr sz="1800" b="1" i="0" u="none" strike="noStrike" cap="none">
              <a:solidFill>
                <a:schemeClr val="dk1"/>
              </a:solidFill>
              <a:latin typeface="Montserrat"/>
              <a:ea typeface="Montserrat"/>
              <a:cs typeface="Montserrat"/>
              <a:sym typeface="Montserrat"/>
            </a:endParaRPr>
          </a:p>
        </p:txBody>
      </p:sp>
      <p:sp>
        <p:nvSpPr>
          <p:cNvPr id="148" name="Google Shape;148;p24"/>
          <p:cNvSpPr txBox="1">
            <a:spLocks noGrp="1"/>
          </p:cNvSpPr>
          <p:nvPr>
            <p:ph type="body" idx="1"/>
          </p:nvPr>
        </p:nvSpPr>
        <p:spPr>
          <a:xfrm>
            <a:off x="76200" y="971549"/>
            <a:ext cx="9067800" cy="288950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Immigrants are incarcerated at lower rates than US citizens</a:t>
            </a:r>
            <a:endParaRPr sz="2000" b="0" i="0" u="none" strike="noStrike" cap="none">
              <a:solidFill>
                <a:schemeClr val="dk1"/>
              </a:solidFill>
              <a:latin typeface="Arial"/>
              <a:ea typeface="Arial"/>
              <a:cs typeface="Arial"/>
              <a:sym typeface="Arial"/>
            </a:endParaRPr>
          </a:p>
          <a:p>
            <a:pPr marL="1047750" marR="0" lvl="1" indent="-285750" algn="l" rtl="0">
              <a:spcBef>
                <a:spcPts val="19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Incarceration rates among people ages 18 through 54</a:t>
            </a:r>
            <a:endParaRPr/>
          </a:p>
          <a:p>
            <a:pPr marL="1492250" marR="0" lvl="2" indent="-285750" algn="l" rtl="0">
              <a:spcBef>
                <a:spcPts val="6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1.53% among native-born US citizens</a:t>
            </a:r>
            <a:endParaRPr/>
          </a:p>
          <a:p>
            <a:pPr marL="1492250" marR="0" lvl="2" indent="-285750" algn="l" rtl="0">
              <a:spcBef>
                <a:spcPts val="6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0.47% among lawfully present immigrants</a:t>
            </a:r>
            <a:endParaRPr/>
          </a:p>
          <a:p>
            <a:pPr marL="1492250" marR="0" lvl="2" indent="-285750" algn="l" rtl="0">
              <a:spcBef>
                <a:spcPts val="6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0.85% among unlawfully present immigrants (including those charged with criminal violations of immigration law, including improper entry)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3"/>
              </a:rPr>
              <a:t>Cato Institute</a:t>
            </a:r>
            <a:r>
              <a:rPr lang="en-US"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1047750" marR="0" lvl="1" indent="-285750" algn="l" rtl="0">
              <a:spcBef>
                <a:spcPts val="19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While the unlawfully present population tripled from 1990 to 2013, violent crime rates fell by 48% nationally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4"/>
              </a:rPr>
              <a:t>American Immigration Council analysis of FBI data</a:t>
            </a:r>
            <a:r>
              <a:rPr lang="en-US"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342900" marR="0" lvl="0" indent="-266700" algn="l" rtl="0">
              <a:lnSpc>
                <a:spcPct val="120000"/>
              </a:lnSpc>
              <a:spcBef>
                <a:spcPts val="0"/>
              </a:spcBef>
              <a:spcAft>
                <a:spcPts val="0"/>
              </a:spcAft>
              <a:buClr>
                <a:schemeClr val="dk1"/>
              </a:buClr>
              <a:buSzPts val="1200"/>
              <a:buFont typeface="Arial"/>
              <a:buNone/>
            </a:pPr>
            <a:endParaRPr sz="1200" b="0" i="1" u="none" strike="noStrike" cap="none">
              <a:solidFill>
                <a:schemeClr val="dk1"/>
              </a:solidFill>
              <a:latin typeface="Arial"/>
              <a:ea typeface="Arial"/>
              <a:cs typeface="Arial"/>
              <a:sym typeface="Arial"/>
            </a:endParaRPr>
          </a:p>
          <a:p>
            <a:pPr marL="1047750" marR="0" lvl="1" indent="0" algn="l" rtl="0">
              <a:spcBef>
                <a:spcPts val="3700"/>
              </a:spcBef>
              <a:spcAft>
                <a:spcPts val="0"/>
              </a:spcAft>
              <a:buClr>
                <a:schemeClr val="dk1"/>
              </a:buClr>
              <a:buSzPts val="4788"/>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Thinking Biblically</a:t>
            </a:r>
            <a:endParaRPr sz="1800" b="1" i="0" u="none" strike="noStrike" cap="none">
              <a:solidFill>
                <a:schemeClr val="dk1"/>
              </a:solidFill>
              <a:latin typeface="Montserrat"/>
              <a:ea typeface="Montserrat"/>
              <a:cs typeface="Montserrat"/>
              <a:sym typeface="Montserrat"/>
            </a:endParaRPr>
          </a:p>
        </p:txBody>
      </p:sp>
      <p:sp>
        <p:nvSpPr>
          <p:cNvPr id="154" name="Google Shape;154;p25"/>
          <p:cNvSpPr txBox="1">
            <a:spLocks noGrp="1"/>
          </p:cNvSpPr>
          <p:nvPr>
            <p:ph type="body" idx="1"/>
          </p:nvPr>
        </p:nvSpPr>
        <p:spPr>
          <a:xfrm>
            <a:off x="4495800" y="1374032"/>
            <a:ext cx="4343400" cy="320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We are commanded to be subject to governing authorities (Rom. 13:1-5; 1 Peter 2:13-14, 17) </a:t>
            </a:r>
            <a:endParaRPr sz="2800" b="0" i="0" u="none" strike="noStrike" cap="none">
              <a:solidFill>
                <a:schemeClr val="dk1"/>
              </a:solidFill>
              <a:latin typeface="Arial"/>
              <a:ea typeface="Arial"/>
              <a:cs typeface="Arial"/>
              <a:sym typeface="Arial"/>
            </a:endParaRPr>
          </a:p>
          <a:p>
            <a:pPr marL="1047750" marR="0" lvl="1" indent="-90297" algn="l" rtl="0">
              <a:spcBef>
                <a:spcPts val="3700"/>
              </a:spcBef>
              <a:spcAft>
                <a:spcPts val="0"/>
              </a:spcAft>
              <a:buClr>
                <a:schemeClr val="dk1"/>
              </a:buClr>
              <a:buSzPts val="3078"/>
              <a:buFont typeface="Arial"/>
              <a:buNone/>
            </a:pPr>
            <a:endParaRPr sz="1800" b="0" i="0" u="none" strike="noStrike" cap="none">
              <a:solidFill>
                <a:schemeClr val="dk1"/>
              </a:solidFill>
              <a:latin typeface="Arial"/>
              <a:ea typeface="Arial"/>
              <a:cs typeface="Arial"/>
              <a:sym typeface="Arial"/>
            </a:endParaRPr>
          </a:p>
        </p:txBody>
      </p:sp>
      <p:pic>
        <p:nvPicPr>
          <p:cNvPr id="155" name="Google Shape;155;p25"/>
          <p:cNvPicPr preferRelativeResize="0"/>
          <p:nvPr/>
        </p:nvPicPr>
        <p:blipFill rotWithShape="1">
          <a:blip r:embed="rId3">
            <a:alphaModFix/>
          </a:blip>
          <a:srcRect/>
          <a:stretch/>
        </p:blipFill>
        <p:spPr>
          <a:xfrm>
            <a:off x="349327" y="1809750"/>
            <a:ext cx="4146473" cy="198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3">
            <a:alphaModFix/>
          </a:blip>
          <a:srcRect/>
          <a:stretch/>
        </p:blipFill>
        <p:spPr>
          <a:xfrm>
            <a:off x="0" y="-1905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Immigration Legal Statuses</a:t>
            </a:r>
            <a:endParaRPr sz="1800" b="1" i="0" u="none" strike="noStrike" cap="none">
              <a:solidFill>
                <a:schemeClr val="dk1"/>
              </a:solidFill>
              <a:latin typeface="Montserrat"/>
              <a:ea typeface="Montserrat"/>
              <a:cs typeface="Montserrat"/>
              <a:sym typeface="Montserrat"/>
            </a:endParaRPr>
          </a:p>
        </p:txBody>
      </p:sp>
      <p:sp>
        <p:nvSpPr>
          <p:cNvPr id="162" name="Google Shape;162;p26"/>
          <p:cNvSpPr txBox="1">
            <a:spLocks noGrp="1"/>
          </p:cNvSpPr>
          <p:nvPr>
            <p:ph type="body" idx="1"/>
          </p:nvPr>
        </p:nvSpPr>
        <p:spPr>
          <a:xfrm>
            <a:off x="266700" y="1047750"/>
            <a:ext cx="88773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About 70% of immigrants in the US are lawfully present, including all who are admitted as refugees</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Among the roughly 11 million immigrants who </a:t>
            </a:r>
            <a:r>
              <a:rPr lang="en-US" sz="1800" b="0" i="1" u="none" strike="noStrike" cap="none">
                <a:solidFill>
                  <a:schemeClr val="dk1"/>
                </a:solidFill>
                <a:latin typeface="Arial"/>
                <a:ea typeface="Arial"/>
                <a:cs typeface="Arial"/>
                <a:sym typeface="Arial"/>
              </a:rPr>
              <a:t>are</a:t>
            </a:r>
            <a:r>
              <a:rPr lang="en-US" sz="1800" b="0" i="0" u="none" strike="noStrike" cap="none">
                <a:solidFill>
                  <a:schemeClr val="dk1"/>
                </a:solidFill>
                <a:latin typeface="Arial"/>
                <a:ea typeface="Arial"/>
                <a:cs typeface="Arial"/>
                <a:sym typeface="Arial"/>
              </a:rPr>
              <a:t> unlawfully present in the US, nearly half entered on a temporary visa but overstayed, and they come from all over the world, not just from Mexico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3"/>
              </a:rPr>
              <a:t>Center for Migration Studies</a:t>
            </a:r>
            <a:r>
              <a:rPr lang="en-US" sz="1200" b="0" i="0" u="none" strike="noStrike" cap="none">
                <a:solidFill>
                  <a:schemeClr val="dk1"/>
                </a:solidFill>
                <a:latin typeface="Arial"/>
                <a:ea typeface="Arial"/>
                <a:cs typeface="Arial"/>
                <a:sym typeface="Arial"/>
              </a:rPr>
              <a:t>)</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Under current law, legal immigration is limited to:</a:t>
            </a:r>
            <a:endParaRPr/>
          </a:p>
          <a:p>
            <a:pPr marL="1047750" marR="0" lvl="1" indent="0" algn="l" rtl="0">
              <a:spcBef>
                <a:spcPts val="3700"/>
              </a:spcBef>
              <a:spcAft>
                <a:spcPts val="0"/>
              </a:spcAft>
              <a:buClr>
                <a:schemeClr val="dk1"/>
              </a:buClr>
              <a:buSzPts val="4788"/>
              <a:buFont typeface="Arial"/>
              <a:buNone/>
            </a:pPr>
            <a:endParaRPr sz="2800" b="0" i="0" u="none" strike="noStrike" cap="none">
              <a:solidFill>
                <a:schemeClr val="dk1"/>
              </a:solidFill>
              <a:latin typeface="Arial"/>
              <a:ea typeface="Arial"/>
              <a:cs typeface="Arial"/>
              <a:sym typeface="Arial"/>
            </a:endParaRPr>
          </a:p>
        </p:txBody>
      </p:sp>
      <p:sp>
        <p:nvSpPr>
          <p:cNvPr id="163" name="Google Shape;163;p26"/>
          <p:cNvSpPr/>
          <p:nvPr/>
        </p:nvSpPr>
        <p:spPr>
          <a:xfrm>
            <a:off x="4563894" y="3638550"/>
            <a:ext cx="4572000" cy="1166986"/>
          </a:xfrm>
          <a:prstGeom prst="rect">
            <a:avLst/>
          </a:prstGeom>
          <a:noFill/>
          <a:ln>
            <a:noFill/>
          </a:ln>
        </p:spPr>
        <p:txBody>
          <a:bodyPr spcFirstLastPara="1" wrap="square" lIns="91425" tIns="45700" rIns="91425" bIns="45700" anchor="t" anchorCtr="0">
            <a:noAutofit/>
          </a:bodyPr>
          <a:lstStyle/>
          <a:p>
            <a:pPr marL="1047750" marR="0" lvl="1" indent="-285750" algn="l" rtl="0">
              <a:spcBef>
                <a:spcPts val="0"/>
              </a:spcBef>
              <a:spcAft>
                <a:spcPts val="0"/>
              </a:spcAft>
              <a:buClr>
                <a:srgbClr val="000000"/>
              </a:buClr>
              <a:buSzPts val="3078"/>
              <a:buFont typeface="Arial"/>
              <a:buChar char="-"/>
            </a:pPr>
            <a:r>
              <a:rPr lang="en-US" sz="1800" b="0" i="0" u="none" strike="noStrike" cap="none">
                <a:solidFill>
                  <a:srgbClr val="000000"/>
                </a:solidFill>
                <a:latin typeface="Arial"/>
                <a:ea typeface="Arial"/>
                <a:cs typeface="Arial"/>
                <a:sym typeface="Arial"/>
              </a:rPr>
              <a:t>Refugees and Asylees</a:t>
            </a:r>
            <a:endParaRPr/>
          </a:p>
          <a:p>
            <a:pPr marL="1047750" marR="0" lvl="1" indent="-285750" algn="l" rtl="0">
              <a:spcBef>
                <a:spcPts val="1900"/>
              </a:spcBef>
              <a:spcAft>
                <a:spcPts val="0"/>
              </a:spcAft>
              <a:buClr>
                <a:srgbClr val="000000"/>
              </a:buClr>
              <a:buSzPts val="3078"/>
              <a:buFont typeface="Arial"/>
              <a:buChar char="-"/>
            </a:pPr>
            <a:r>
              <a:rPr lang="en-US" sz="1800" b="0" i="0" u="none" strike="noStrike" cap="none">
                <a:solidFill>
                  <a:srgbClr val="000000"/>
                </a:solidFill>
                <a:latin typeface="Arial"/>
                <a:ea typeface="Arial"/>
                <a:cs typeface="Arial"/>
                <a:sym typeface="Arial"/>
              </a:rPr>
              <a:t>Diversity Visa Lottery Winners</a:t>
            </a:r>
            <a:endParaRPr/>
          </a:p>
        </p:txBody>
      </p:sp>
      <p:pic>
        <p:nvPicPr>
          <p:cNvPr id="164" name="Google Shape;164;p26"/>
          <p:cNvPicPr preferRelativeResize="0"/>
          <p:nvPr/>
        </p:nvPicPr>
        <p:blipFill rotWithShape="1">
          <a:blip r:embed="rId4">
            <a:alphaModFix/>
          </a:blip>
          <a:srcRect/>
          <a:stretch/>
        </p:blipFill>
        <p:spPr>
          <a:xfrm>
            <a:off x="533400" y="3372852"/>
            <a:ext cx="4426080" cy="14326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Thinking Biblically</a:t>
            </a:r>
            <a:endParaRPr sz="1800" b="1" i="0" u="none" strike="noStrike" cap="none">
              <a:solidFill>
                <a:schemeClr val="dk1"/>
              </a:solidFill>
              <a:latin typeface="Montserrat"/>
              <a:ea typeface="Montserrat"/>
              <a:cs typeface="Montserrat"/>
              <a:sym typeface="Montserrat"/>
            </a:endParaRPr>
          </a:p>
        </p:txBody>
      </p:sp>
      <p:sp>
        <p:nvSpPr>
          <p:cNvPr id="171" name="Google Shape;171;p27"/>
          <p:cNvSpPr txBox="1">
            <a:spLocks noGrp="1"/>
          </p:cNvSpPr>
          <p:nvPr>
            <p:ph type="body" idx="1"/>
          </p:nvPr>
        </p:nvSpPr>
        <p:spPr>
          <a:xfrm>
            <a:off x="0" y="1276350"/>
            <a:ext cx="4876800" cy="3276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 Church is one body—made up of distinct, interdependent parts—and when one part suffers, all suffer (1 Cor. 12:12-27)</a:t>
            </a:r>
            <a:endParaRPr sz="2800" b="0" i="0" u="none" strike="noStrike" cap="none">
              <a:solidFill>
                <a:schemeClr val="dk1"/>
              </a:solidFill>
              <a:latin typeface="Arial"/>
              <a:ea typeface="Arial"/>
              <a:cs typeface="Arial"/>
              <a:sym typeface="Arial"/>
            </a:endParaRPr>
          </a:p>
          <a:p>
            <a:pPr marL="1047750" marR="0" lvl="1" indent="-90297" algn="l" rtl="0">
              <a:spcBef>
                <a:spcPts val="3700"/>
              </a:spcBef>
              <a:spcAft>
                <a:spcPts val="0"/>
              </a:spcAft>
              <a:buClr>
                <a:schemeClr val="dk1"/>
              </a:buClr>
              <a:buSzPts val="3078"/>
              <a:buFont typeface="Arial"/>
              <a:buNone/>
            </a:pPr>
            <a:endParaRPr sz="1800" b="0" i="0" u="none" strike="noStrike" cap="none">
              <a:solidFill>
                <a:schemeClr val="dk1"/>
              </a:solidFill>
              <a:latin typeface="Arial"/>
              <a:ea typeface="Arial"/>
              <a:cs typeface="Arial"/>
              <a:sym typeface="Arial"/>
            </a:endParaRPr>
          </a:p>
        </p:txBody>
      </p:sp>
      <p:pic>
        <p:nvPicPr>
          <p:cNvPr id="172" name="Google Shape;172;p27"/>
          <p:cNvPicPr preferRelativeResize="0"/>
          <p:nvPr/>
        </p:nvPicPr>
        <p:blipFill rotWithShape="1">
          <a:blip r:embed="rId3">
            <a:alphaModFix/>
          </a:blip>
          <a:srcRect/>
          <a:stretch/>
        </p:blipFill>
        <p:spPr>
          <a:xfrm>
            <a:off x="5029200" y="1382138"/>
            <a:ext cx="4007184" cy="2667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Immigration and Church Growth</a:t>
            </a:r>
            <a:endParaRPr sz="1800" b="1" i="0" u="none" strike="noStrike" cap="none">
              <a:solidFill>
                <a:schemeClr val="dk1"/>
              </a:solidFill>
              <a:latin typeface="Montserrat"/>
              <a:ea typeface="Montserrat"/>
              <a:cs typeface="Montserrat"/>
              <a:sym typeface="Montserrat"/>
            </a:endParaRPr>
          </a:p>
        </p:txBody>
      </p:sp>
      <p:sp>
        <p:nvSpPr>
          <p:cNvPr id="178" name="Google Shape;178;p28"/>
          <p:cNvSpPr txBox="1">
            <a:spLocks noGrp="1"/>
          </p:cNvSpPr>
          <p:nvPr>
            <p:ph type="body" idx="1"/>
          </p:nvPr>
        </p:nvSpPr>
        <p:spPr>
          <a:xfrm>
            <a:off x="76200" y="934243"/>
            <a:ext cx="90297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According to a </a:t>
            </a:r>
            <a:r>
              <a:rPr lang="en-US" sz="1800" b="0" i="0" u="sng" strike="noStrike" cap="none">
                <a:solidFill>
                  <a:schemeClr val="hlink"/>
                </a:solidFill>
                <a:latin typeface="Arial"/>
                <a:ea typeface="Arial"/>
                <a:cs typeface="Arial"/>
                <a:sym typeface="Arial"/>
                <a:hlinkClick r:id="rId3"/>
              </a:rPr>
              <a:t>2015 Pew Research Center report</a:t>
            </a:r>
            <a:r>
              <a:rPr lang="en-US" sz="1800" b="0" i="0" u="none" strike="noStrike" cap="none">
                <a:solidFill>
                  <a:schemeClr val="dk1"/>
                </a:solidFill>
                <a:latin typeface="Arial"/>
                <a:ea typeface="Arial"/>
                <a:cs typeface="Arial"/>
                <a:sym typeface="Arial"/>
              </a:rPr>
              <a:t>, between 2007 and 2014:</a:t>
            </a:r>
            <a:endParaRPr/>
          </a:p>
          <a:p>
            <a:pPr marL="1047750" marR="0" lvl="1" indent="-285750" algn="l" rtl="0">
              <a:spcBef>
                <a:spcPts val="37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Overall Christian affiliation in the US declined from 78.4% to 70.6%</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Evangelical affiliation remained roughly flat</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The non-white share of American evangelicals rose from 19% to 24%</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The number of Latino evangelicals increased by 65%</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The share of evangelicals who are immigrants increased by 33% to 16% of all US evangelicals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Thinking Biblically</a:t>
            </a:r>
            <a:endParaRPr sz="1800" b="1" i="0" u="none" strike="noStrike" cap="none">
              <a:solidFill>
                <a:schemeClr val="dk1"/>
              </a:solidFill>
              <a:latin typeface="Montserrat"/>
              <a:ea typeface="Montserrat"/>
              <a:cs typeface="Montserrat"/>
              <a:sym typeface="Montserrat"/>
            </a:endParaRPr>
          </a:p>
        </p:txBody>
      </p:sp>
      <p:sp>
        <p:nvSpPr>
          <p:cNvPr id="185" name="Google Shape;185;p29"/>
          <p:cNvSpPr txBox="1">
            <a:spLocks noGrp="1"/>
          </p:cNvSpPr>
          <p:nvPr>
            <p:ph type="body" idx="1"/>
          </p:nvPr>
        </p:nvSpPr>
        <p:spPr>
          <a:xfrm>
            <a:off x="4267200" y="1286483"/>
            <a:ext cx="4800600" cy="3276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When we extend compassion to persecuted brothers and sisters in Christ, we do so to Christ Himself (Matt. 25:31-45)</a:t>
            </a:r>
            <a:endParaRPr/>
          </a:p>
          <a:p>
            <a:pPr marL="1047750" marR="0" lvl="1" indent="-90297" algn="l" rtl="0">
              <a:spcBef>
                <a:spcPts val="3700"/>
              </a:spcBef>
              <a:spcAft>
                <a:spcPts val="0"/>
              </a:spcAft>
              <a:buClr>
                <a:schemeClr val="dk1"/>
              </a:buClr>
              <a:buSzPts val="3078"/>
              <a:buFont typeface="Arial"/>
              <a:buNone/>
            </a:pPr>
            <a:endParaRPr sz="1800" b="0" i="0" u="none" strike="noStrike" cap="none">
              <a:solidFill>
                <a:schemeClr val="dk1"/>
              </a:solidFill>
              <a:latin typeface="Arial"/>
              <a:ea typeface="Arial"/>
              <a:cs typeface="Arial"/>
              <a:sym typeface="Arial"/>
            </a:endParaRPr>
          </a:p>
        </p:txBody>
      </p:sp>
      <p:pic>
        <p:nvPicPr>
          <p:cNvPr id="186" name="Google Shape;186;p29"/>
          <p:cNvPicPr preferRelativeResize="0"/>
          <p:nvPr/>
        </p:nvPicPr>
        <p:blipFill rotWithShape="1">
          <a:blip r:embed="rId3">
            <a:alphaModFix/>
          </a:blip>
          <a:srcRect/>
          <a:stretch/>
        </p:blipFill>
        <p:spPr>
          <a:xfrm>
            <a:off x="381000" y="1276350"/>
            <a:ext cx="3622158" cy="24053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Religious Demographics of Refugees Resettled to the US</a:t>
            </a:r>
            <a:endParaRPr sz="1800" b="1" i="0" u="none" strike="noStrike" cap="none">
              <a:solidFill>
                <a:schemeClr val="dk1"/>
              </a:solidFill>
              <a:latin typeface="Montserrat"/>
              <a:ea typeface="Montserrat"/>
              <a:cs typeface="Montserrat"/>
              <a:sym typeface="Montserrat"/>
            </a:endParaRPr>
          </a:p>
        </p:txBody>
      </p:sp>
      <p:pic>
        <p:nvPicPr>
          <p:cNvPr id="192" name="Google Shape;192;p30"/>
          <p:cNvPicPr preferRelativeResize="0"/>
          <p:nvPr/>
        </p:nvPicPr>
        <p:blipFill rotWithShape="1">
          <a:blip r:embed="rId3">
            <a:alphaModFix/>
          </a:blip>
          <a:srcRect/>
          <a:stretch/>
        </p:blipFill>
        <p:spPr>
          <a:xfrm>
            <a:off x="2546817" y="819150"/>
            <a:ext cx="4050365" cy="43766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Persecuted Christians and the US Refugee Program</a:t>
            </a:r>
            <a:endParaRPr sz="1800" b="1" i="0" u="none" strike="noStrike" cap="none">
              <a:solidFill>
                <a:schemeClr val="dk1"/>
              </a:solidFill>
              <a:latin typeface="Montserrat"/>
              <a:ea typeface="Montserrat"/>
              <a:cs typeface="Montserrat"/>
              <a:sym typeface="Montserrat"/>
            </a:endParaRPr>
          </a:p>
        </p:txBody>
      </p:sp>
      <p:sp>
        <p:nvSpPr>
          <p:cNvPr id="198" name="Google Shape;198;p31"/>
          <p:cNvSpPr txBox="1">
            <a:spLocks noGrp="1"/>
          </p:cNvSpPr>
          <p:nvPr>
            <p:ph type="body" idx="1"/>
          </p:nvPr>
        </p:nvSpPr>
        <p:spPr>
          <a:xfrm>
            <a:off x="76200" y="971549"/>
            <a:ext cx="9067800" cy="2889503"/>
          </a:xfrm>
          <a:prstGeom prst="rect">
            <a:avLst/>
          </a:prstGeom>
          <a:noFill/>
          <a:ln>
            <a:noFill/>
          </a:ln>
        </p:spPr>
        <p:txBody>
          <a:bodyPr spcFirstLastPara="1" wrap="square" lIns="91425" tIns="45700" rIns="91425" bIns="45700" anchor="t" anchorCtr="0">
            <a:noAutofit/>
          </a:bodyPr>
          <a:lstStyle/>
          <a:p>
            <a:pPr marL="342900" marR="0" lvl="0" indent="-266700" algn="l" rtl="0">
              <a:lnSpc>
                <a:spcPct val="120000"/>
              </a:lnSpc>
              <a:spcBef>
                <a:spcPts val="0"/>
              </a:spcBef>
              <a:spcAft>
                <a:spcPts val="0"/>
              </a:spcAft>
              <a:buClr>
                <a:schemeClr val="dk1"/>
              </a:buClr>
              <a:buSzPts val="1200"/>
              <a:buFont typeface="Arial"/>
              <a:buNone/>
            </a:pPr>
            <a:endParaRPr sz="1200" b="0" i="1" u="none" strike="noStrike" cap="none">
              <a:solidFill>
                <a:schemeClr val="dk1"/>
              </a:solidFill>
              <a:latin typeface="Arial"/>
              <a:ea typeface="Arial"/>
              <a:cs typeface="Arial"/>
              <a:sym typeface="Arial"/>
            </a:endParaRPr>
          </a:p>
          <a:p>
            <a:pPr marL="1047750" marR="0" lvl="1" indent="0" algn="l" rtl="0">
              <a:spcBef>
                <a:spcPts val="3700"/>
              </a:spcBef>
              <a:spcAft>
                <a:spcPts val="0"/>
              </a:spcAft>
              <a:buClr>
                <a:schemeClr val="dk1"/>
              </a:buClr>
              <a:buSzPts val="4788"/>
              <a:buFont typeface="Arial"/>
              <a:buNone/>
            </a:pPr>
            <a:endParaRPr sz="2800" b="0" i="0" u="none" strike="noStrike" cap="none">
              <a:solidFill>
                <a:schemeClr val="dk1"/>
              </a:solidFill>
              <a:latin typeface="Arial"/>
              <a:ea typeface="Arial"/>
              <a:cs typeface="Arial"/>
              <a:sym typeface="Arial"/>
            </a:endParaRPr>
          </a:p>
        </p:txBody>
      </p:sp>
      <p:graphicFrame>
        <p:nvGraphicFramePr>
          <p:cNvPr id="199" name="Google Shape;199;p31"/>
          <p:cNvGraphicFramePr/>
          <p:nvPr/>
        </p:nvGraphicFramePr>
        <p:xfrm>
          <a:off x="685800" y="971549"/>
          <a:ext cx="3000000" cy="3000000"/>
        </p:xfrm>
        <a:graphic>
          <a:graphicData uri="http://schemas.openxmlformats.org/drawingml/2006/table">
            <a:tbl>
              <a:tblPr>
                <a:noFill/>
                <a:tableStyleId>{F573B490-7A58-45A5-8119-29DDB8FE0847}</a:tableStyleId>
              </a:tblPr>
              <a:tblGrid>
                <a:gridCol w="51054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8293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1" i="0" u="none" strike="noStrike" cap="none">
                          <a:solidFill>
                            <a:srgbClr val="000000"/>
                          </a:solidFill>
                          <a:latin typeface="Arial"/>
                          <a:ea typeface="Arial"/>
                          <a:cs typeface="Arial"/>
                          <a:sym typeface="Arial"/>
                        </a:rPr>
                        <a:t>2016</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2018 (as of June 30)</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Rate of Decline</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48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Christian Refugees from All Countries</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42,105</a:t>
                      </a:r>
                      <a:endParaRPr sz="1600" b="0" i="0" u="none" strike="noStrike" cap="none">
                        <a:solidFill>
                          <a:srgbClr val="000000"/>
                        </a:solidFill>
                        <a:latin typeface="Arial"/>
                        <a:ea typeface="Arial"/>
                        <a:cs typeface="Arial"/>
                        <a:sym typeface="Arial"/>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7,609</a:t>
                      </a:r>
                      <a:endParaRPr sz="1600" b="0" i="0" u="none" strike="noStrike" cap="none">
                        <a:solidFill>
                          <a:srgbClr val="000000"/>
                        </a:solidFill>
                        <a:latin typeface="Arial"/>
                        <a:ea typeface="Arial"/>
                        <a:cs typeface="Arial"/>
                        <a:sym typeface="Arial"/>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63.6%</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48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Syrian Christians</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121</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6</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90.0%</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48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Iraqi Christians</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1,966</a:t>
                      </a:r>
                      <a:endParaRPr sz="1600" b="0" i="0" u="none" strike="noStrike" cap="none">
                        <a:solidFill>
                          <a:srgbClr val="000000"/>
                        </a:solidFill>
                        <a:latin typeface="Arial"/>
                        <a:ea typeface="Arial"/>
                        <a:cs typeface="Arial"/>
                        <a:sym typeface="Arial"/>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14</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98.6%</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48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Iranian Christians</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2,263</a:t>
                      </a:r>
                      <a:endParaRPr sz="1600" b="0" i="0" u="none" strike="noStrike" cap="none">
                        <a:solidFill>
                          <a:srgbClr val="000000"/>
                        </a:solidFill>
                        <a:latin typeface="Arial"/>
                        <a:ea typeface="Arial"/>
                        <a:cs typeface="Arial"/>
                        <a:sym typeface="Arial"/>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2</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99.8%</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48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Burmese Christians</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7,057</a:t>
                      </a:r>
                      <a:endParaRPr sz="1600" b="0" i="0" u="none" strike="noStrike" cap="none">
                        <a:solidFill>
                          <a:srgbClr val="000000"/>
                        </a:solidFill>
                        <a:latin typeface="Arial"/>
                        <a:ea typeface="Arial"/>
                        <a:cs typeface="Arial"/>
                        <a:sym typeface="Arial"/>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1,062</a:t>
                      </a:r>
                      <a:endParaRPr sz="1600" b="0" i="0" u="none" strike="noStrike" cap="none">
                        <a:solidFill>
                          <a:srgbClr val="000000"/>
                        </a:solidFill>
                        <a:latin typeface="Arial"/>
                        <a:ea typeface="Arial"/>
                        <a:cs typeface="Arial"/>
                        <a:sym typeface="Arial"/>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69.7%</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9144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Christians from Countries Where Christians Face "High” or “Most Extreme” Persecution according to </a:t>
                      </a:r>
                      <a:r>
                        <a:rPr lang="en-US" sz="1600" b="0" i="0" u="sng" strike="noStrike" cap="none">
                          <a:solidFill>
                            <a:schemeClr val="hlink"/>
                          </a:solidFill>
                          <a:latin typeface="Arial"/>
                          <a:ea typeface="Arial"/>
                          <a:cs typeface="Arial"/>
                          <a:sym typeface="Arial"/>
                          <a:hlinkClick r:id="rId3"/>
                        </a:rPr>
                        <a:t>Open Doors USA 2017 Watch List</a:t>
                      </a:r>
                      <a:endParaRPr sz="1600" b="0" i="0" u="none" strike="noStrike" cap="none">
                        <a:solidFill>
                          <a:srgbClr val="000000"/>
                        </a:solidFill>
                        <a:latin typeface="Arial"/>
                        <a:ea typeface="Arial"/>
                        <a:cs typeface="Arial"/>
                        <a:sym typeface="Arial"/>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16,154</a:t>
                      </a:r>
                      <a:endParaRPr sz="1600" b="0" i="0" u="none" strike="noStrike" cap="none">
                        <a:solidFill>
                          <a:srgbClr val="000000"/>
                        </a:solidFill>
                        <a:latin typeface="Arial"/>
                        <a:ea typeface="Arial"/>
                        <a:cs typeface="Arial"/>
                        <a:sym typeface="Arial"/>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1,912</a:t>
                      </a:r>
                      <a:endParaRPr sz="1600" b="0" i="0" u="none" strike="noStrike" cap="none">
                        <a:solidFill>
                          <a:srgbClr val="000000"/>
                        </a:solidFill>
                        <a:latin typeface="Arial"/>
                        <a:ea typeface="Arial"/>
                        <a:cs typeface="Arial"/>
                        <a:sym typeface="Arial"/>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76.1%</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00" name="Google Shape;200;p31"/>
          <p:cNvSpPr txBox="1"/>
          <p:nvPr/>
        </p:nvSpPr>
        <p:spPr>
          <a:xfrm>
            <a:off x="914400" y="4400550"/>
            <a:ext cx="69342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Montserrat Medium"/>
                <a:ea typeface="Montserrat Medium"/>
                <a:cs typeface="Montserrat Medium"/>
                <a:sym typeface="Montserrat Medium"/>
              </a:rPr>
              <a:t>(Source: </a:t>
            </a:r>
            <a:r>
              <a:rPr lang="en-US" sz="1200" u="sng">
                <a:solidFill>
                  <a:schemeClr val="hlink"/>
                </a:solidFill>
                <a:latin typeface="Montserrat Medium"/>
                <a:ea typeface="Montserrat Medium"/>
                <a:cs typeface="Montserrat Medium"/>
                <a:sym typeface="Montserrat Medium"/>
                <a:hlinkClick r:id="rId4"/>
              </a:rPr>
              <a:t>US State Department Refugee Processing Center </a:t>
            </a:r>
            <a:r>
              <a:rPr lang="en-US" sz="1200">
                <a:solidFill>
                  <a:srgbClr val="000000"/>
                </a:solidFill>
                <a:latin typeface="Montserrat Medium"/>
                <a:ea typeface="Montserrat Medium"/>
                <a:cs typeface="Montserrat Medium"/>
                <a:sym typeface="Montserrat Medium"/>
              </a:rPr>
              <a:t>data as of June 30, 2018)</a:t>
            </a:r>
            <a:endParaRPr sz="120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Thinking Biblically</a:t>
            </a:r>
            <a:endParaRPr sz="1800" b="1" i="0" u="none" strike="noStrike" cap="none">
              <a:solidFill>
                <a:schemeClr val="dk1"/>
              </a:solidFill>
              <a:latin typeface="Montserrat"/>
              <a:ea typeface="Montserrat"/>
              <a:cs typeface="Montserrat"/>
              <a:sym typeface="Montserrat"/>
            </a:endParaRPr>
          </a:p>
        </p:txBody>
      </p:sp>
      <p:sp>
        <p:nvSpPr>
          <p:cNvPr id="206" name="Google Shape;206;p32"/>
          <p:cNvSpPr txBox="1">
            <a:spLocks noGrp="1"/>
          </p:cNvSpPr>
          <p:nvPr>
            <p:ph type="body" idx="1"/>
          </p:nvPr>
        </p:nvSpPr>
        <p:spPr>
          <a:xfrm>
            <a:off x="152400" y="1047750"/>
            <a:ext cx="4876800" cy="297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By welcoming those who are </a:t>
            </a:r>
            <a:r>
              <a:rPr lang="en-US" sz="2400" b="0" i="1" u="none" strike="noStrike" cap="none">
                <a:solidFill>
                  <a:schemeClr val="dk1"/>
                </a:solidFill>
                <a:latin typeface="Arial"/>
                <a:ea typeface="Arial"/>
                <a:cs typeface="Arial"/>
                <a:sym typeface="Arial"/>
              </a:rPr>
              <a:t>not yet believers, </a:t>
            </a:r>
            <a:r>
              <a:rPr lang="en-US" sz="2400" b="0" i="0" u="none" strike="noStrike" cap="none">
                <a:solidFill>
                  <a:schemeClr val="dk1"/>
                </a:solidFill>
                <a:latin typeface="Arial"/>
                <a:ea typeface="Arial"/>
                <a:cs typeface="Arial"/>
                <a:sym typeface="Arial"/>
              </a:rPr>
              <a:t>we have opportunities to “give an answer to everyone who asks” for the hope within us and to “make disciples of all nations” (1 Pet. 3:15, Matt. 28:19)</a:t>
            </a:r>
            <a:endParaRPr/>
          </a:p>
          <a:p>
            <a:pPr marL="0" marR="0" lvl="0" indent="0" algn="l" rtl="0">
              <a:lnSpc>
                <a:spcPct val="120000"/>
              </a:lnSpc>
              <a:spcBef>
                <a:spcPts val="18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207" name="Google Shape;207;p32"/>
          <p:cNvPicPr preferRelativeResize="0"/>
          <p:nvPr/>
        </p:nvPicPr>
        <p:blipFill rotWithShape="1">
          <a:blip r:embed="rId3">
            <a:alphaModFix/>
          </a:blip>
          <a:srcRect/>
          <a:stretch/>
        </p:blipFill>
        <p:spPr>
          <a:xfrm>
            <a:off x="5099221" y="1352550"/>
            <a:ext cx="3892379" cy="25923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Missed Missional Opportunity</a:t>
            </a:r>
            <a:endParaRPr sz="1800" b="1" i="0" u="none" strike="noStrike" cap="none">
              <a:solidFill>
                <a:schemeClr val="dk1"/>
              </a:solidFill>
              <a:latin typeface="Montserrat"/>
              <a:ea typeface="Montserrat"/>
              <a:cs typeface="Montserrat"/>
              <a:sym typeface="Montserrat"/>
            </a:endParaRPr>
          </a:p>
        </p:txBody>
      </p:sp>
      <p:sp>
        <p:nvSpPr>
          <p:cNvPr id="213" name="Google Shape;213;p33"/>
          <p:cNvSpPr txBox="1">
            <a:spLocks noGrp="1"/>
          </p:cNvSpPr>
          <p:nvPr>
            <p:ph type="body" idx="1"/>
          </p:nvPr>
        </p:nvSpPr>
        <p:spPr>
          <a:xfrm>
            <a:off x="609600" y="1200150"/>
            <a:ext cx="77724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Among people of non-Christian religious traditions in North American—most of them refugees or other immigrants—60% say they do not personally </a:t>
            </a:r>
            <a:r>
              <a:rPr lang="en-US" sz="2000" b="0" i="1" u="none" strike="noStrike" cap="none">
                <a:solidFill>
                  <a:schemeClr val="dk1"/>
                </a:solidFill>
                <a:latin typeface="Arial"/>
                <a:ea typeface="Arial"/>
                <a:cs typeface="Arial"/>
                <a:sym typeface="Arial"/>
              </a:rPr>
              <a:t>know</a:t>
            </a:r>
            <a:r>
              <a:rPr lang="en-US" sz="2000" b="0" i="0" u="none" strike="noStrike" cap="none">
                <a:solidFill>
                  <a:schemeClr val="dk1"/>
                </a:solidFill>
                <a:latin typeface="Arial"/>
                <a:ea typeface="Arial"/>
                <a:cs typeface="Arial"/>
                <a:sym typeface="Arial"/>
              </a:rPr>
              <a:t> a Christian </a:t>
            </a:r>
            <a:r>
              <a:rPr lang="en-US" sz="1200" b="0" i="0" u="none" strike="noStrike" cap="none">
                <a:solidFill>
                  <a:schemeClr val="dk1"/>
                </a:solidFill>
                <a:latin typeface="Arial"/>
                <a:ea typeface="Arial"/>
                <a:cs typeface="Arial"/>
                <a:sym typeface="Arial"/>
              </a:rPr>
              <a:t>(Gordon-Conwell Theological Seminary Center for the Study of Global Christianity, analyzed by </a:t>
            </a:r>
            <a:r>
              <a:rPr lang="en-US" sz="1200" b="0" i="1" u="sng" strike="noStrike" cap="none">
                <a:solidFill>
                  <a:schemeClr val="hlink"/>
                </a:solidFill>
                <a:latin typeface="Arial"/>
                <a:ea typeface="Arial"/>
                <a:cs typeface="Arial"/>
                <a:sym typeface="Arial"/>
                <a:hlinkClick r:id="rId3"/>
              </a:rPr>
              <a:t>Christianity Today</a:t>
            </a:r>
            <a:r>
              <a:rPr lang="en-US" sz="1200" b="0" i="0" u="none" strike="noStrike" cap="none">
                <a:solidFill>
                  <a:schemeClr val="dk1"/>
                </a:solidFill>
                <a:latin typeface="Arial"/>
                <a:ea typeface="Arial"/>
                <a:cs typeface="Arial"/>
                <a:sym typeface="Arial"/>
              </a:rPr>
              <a:t>)</a:t>
            </a:r>
            <a:endParaRPr/>
          </a:p>
          <a:p>
            <a:pPr marL="342900" marR="0" lvl="0" indent="-342900" algn="l" rtl="0">
              <a:lnSpc>
                <a:spcPct val="120000"/>
              </a:lnSpc>
              <a:spcBef>
                <a:spcPts val="18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Just 35% of white evangelicals in the US say they personally know a Muslim, and even fewer know a Hindu or a Buddhist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4"/>
              </a:rPr>
              <a:t>Pew Research Center</a:t>
            </a:r>
            <a:r>
              <a:rPr lang="en-US"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1047750" marR="0" lvl="1" indent="0" algn="l" rtl="0">
              <a:spcBef>
                <a:spcPts val="3700"/>
              </a:spcBef>
              <a:spcAft>
                <a:spcPts val="0"/>
              </a:spcAft>
              <a:buClr>
                <a:schemeClr val="dk1"/>
              </a:buClr>
              <a:buSzPts val="6156"/>
              <a:buFont typeface="Arial"/>
              <a:buNone/>
            </a:pP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Missed Missional Opportunity</a:t>
            </a:r>
            <a:endParaRPr sz="1800" b="1" i="0" u="none" strike="noStrike" cap="none">
              <a:solidFill>
                <a:schemeClr val="dk1"/>
              </a:solidFill>
              <a:latin typeface="Montserrat"/>
              <a:ea typeface="Montserrat"/>
              <a:cs typeface="Montserrat"/>
              <a:sym typeface="Montserrat"/>
            </a:endParaRPr>
          </a:p>
        </p:txBody>
      </p:sp>
      <p:sp>
        <p:nvSpPr>
          <p:cNvPr id="219" name="Google Shape;219;p34"/>
          <p:cNvSpPr txBox="1">
            <a:spLocks noGrp="1"/>
          </p:cNvSpPr>
          <p:nvPr>
            <p:ph type="body" idx="1"/>
          </p:nvPr>
        </p:nvSpPr>
        <p:spPr>
          <a:xfrm>
            <a:off x="609600" y="1200150"/>
            <a:ext cx="77724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800"/>
              <a:buFont typeface="Arial"/>
              <a:buChar char="–"/>
            </a:pPr>
            <a:r>
              <a:rPr lang="en-US" sz="2800" b="0" i="1" u="none" strike="noStrike" cap="none">
                <a:solidFill>
                  <a:schemeClr val="dk1"/>
                </a:solidFill>
                <a:latin typeface="Arial"/>
                <a:ea typeface="Arial"/>
                <a:cs typeface="Arial"/>
                <a:sym typeface="Arial"/>
              </a:rPr>
              <a:t>Something is </a:t>
            </a:r>
            <a:r>
              <a:rPr lang="en-US" sz="2800" b="1" i="1" u="none" strike="noStrike" cap="none">
                <a:solidFill>
                  <a:schemeClr val="dk1"/>
                </a:solidFill>
                <a:latin typeface="Arial"/>
                <a:ea typeface="Arial"/>
                <a:cs typeface="Arial"/>
                <a:sym typeface="Arial"/>
              </a:rPr>
              <a:t>missionally malignant </a:t>
            </a:r>
            <a:r>
              <a:rPr lang="en-US" sz="2800" b="0" i="1" u="none" strike="noStrike" cap="none">
                <a:solidFill>
                  <a:schemeClr val="dk1"/>
                </a:solidFill>
                <a:latin typeface="Arial"/>
                <a:ea typeface="Arial"/>
                <a:cs typeface="Arial"/>
                <a:sym typeface="Arial"/>
              </a:rPr>
              <a:t>whenever we are willing to make great sacrifices to travel the world to reach a people group but are not willing to walk across the street.</a:t>
            </a:r>
            <a:endParaRPr sz="2800" b="0" i="1" u="none" strike="noStrike" cap="none">
              <a:solidFill>
                <a:schemeClr val="dk1"/>
              </a:solidFill>
              <a:latin typeface="Arial"/>
              <a:ea typeface="Arial"/>
              <a:cs typeface="Arial"/>
              <a:sym typeface="Arial"/>
            </a:endParaRPr>
          </a:p>
          <a:p>
            <a:pPr marL="1047750" marR="0" lvl="1" indent="-285750" algn="l" rtl="0">
              <a:spcBef>
                <a:spcPts val="37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Missiologist J.D. Payne</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25" name="Google Shape;225;p35"/>
          <p:cNvSpPr txBox="1">
            <a:spLocks noGrp="1"/>
          </p:cNvSpPr>
          <p:nvPr>
            <p:ph type="body" idx="1"/>
          </p:nvPr>
        </p:nvSpPr>
        <p:spPr>
          <a:xfrm>
            <a:off x="152400" y="923779"/>
            <a:ext cx="8686800" cy="28671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FF0000"/>
              </a:buClr>
              <a:buSzPts val="2000"/>
              <a:buFont typeface="Arial"/>
              <a:buChar char="–"/>
            </a:pPr>
            <a:r>
              <a:rPr lang="en-US" sz="2000" b="0" i="0" u="none" strike="noStrike" cap="none">
                <a:solidFill>
                  <a:srgbClr val="FF0000"/>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rayer</a:t>
            </a:r>
            <a:endParaRPr/>
          </a:p>
          <a:p>
            <a:pPr marL="342900" marR="0" lvl="0" indent="-342900" algn="l" rtl="0">
              <a:lnSpc>
                <a:spcPct val="120000"/>
              </a:lnSpc>
              <a:spcBef>
                <a:spcPts val="1800"/>
              </a:spcBef>
              <a:spcAft>
                <a:spcPts val="0"/>
              </a:spcAft>
              <a:buClr>
                <a:srgbClr val="FF0000"/>
              </a:buClr>
              <a:buSzPts val="2000"/>
              <a:buFont typeface="Arial"/>
              <a:buChar char="–"/>
            </a:pPr>
            <a:r>
              <a:rPr lang="en-US" sz="2000" b="0" i="0" u="none" strike="noStrike" cap="none">
                <a:solidFill>
                  <a:srgbClr val="FF0000"/>
                </a:solidFill>
                <a:latin typeface="Arial"/>
                <a:ea typeface="Arial"/>
                <a:cs typeface="Arial"/>
                <a:sym typeface="Arial"/>
              </a:rPr>
              <a:t>L</a:t>
            </a:r>
            <a:r>
              <a:rPr lang="en-US" sz="2000" b="0" i="0" u="none" strike="noStrike" cap="none">
                <a:solidFill>
                  <a:schemeClr val="dk1"/>
                </a:solidFill>
                <a:latin typeface="Arial"/>
                <a:ea typeface="Arial"/>
                <a:cs typeface="Arial"/>
                <a:sym typeface="Arial"/>
              </a:rPr>
              <a:t>istening</a:t>
            </a:r>
            <a:endParaRPr/>
          </a:p>
          <a:p>
            <a:pPr marL="342900" marR="0" lvl="0" indent="-342900" algn="l" rtl="0">
              <a:lnSpc>
                <a:spcPct val="120000"/>
              </a:lnSpc>
              <a:spcBef>
                <a:spcPts val="1800"/>
              </a:spcBef>
              <a:spcAft>
                <a:spcPts val="0"/>
              </a:spcAft>
              <a:buClr>
                <a:srgbClr val="FF0000"/>
              </a:buClr>
              <a:buSzPts val="2000"/>
              <a:buFont typeface="Arial"/>
              <a:buChar char="–"/>
            </a:pPr>
            <a:r>
              <a:rPr lang="en-US" sz="2000" b="0" i="0" u="none" strike="noStrike" cap="none">
                <a:solidFill>
                  <a:srgbClr val="FF0000"/>
                </a:solidFill>
                <a:latin typeface="Arial"/>
                <a:ea typeface="Arial"/>
                <a:cs typeface="Arial"/>
                <a:sym typeface="Arial"/>
              </a:rPr>
              <a:t>E</a:t>
            </a:r>
            <a:r>
              <a:rPr lang="en-US" sz="2000" b="0" i="0" u="none" strike="noStrike" cap="none">
                <a:solidFill>
                  <a:schemeClr val="dk1"/>
                </a:solidFill>
                <a:latin typeface="Arial"/>
                <a:ea typeface="Arial"/>
                <a:cs typeface="Arial"/>
                <a:sym typeface="Arial"/>
              </a:rPr>
              <a:t>mpowering Churches Abroad</a:t>
            </a:r>
            <a:endParaRPr/>
          </a:p>
          <a:p>
            <a:pPr marL="342900" marR="0" lvl="0" indent="-342900" algn="l" rtl="0">
              <a:lnSpc>
                <a:spcPct val="120000"/>
              </a:lnSpc>
              <a:spcBef>
                <a:spcPts val="1800"/>
              </a:spcBef>
              <a:spcAft>
                <a:spcPts val="0"/>
              </a:spcAft>
              <a:buClr>
                <a:srgbClr val="FF0000"/>
              </a:buClr>
              <a:buSzPts val="2000"/>
              <a:buFont typeface="Arial"/>
              <a:buChar char="–"/>
            </a:pPr>
            <a:r>
              <a:rPr lang="en-US" sz="2000" b="0" i="0" u="none" strike="noStrike" cap="none">
                <a:solidFill>
                  <a:srgbClr val="FF0000"/>
                </a:solidFill>
                <a:latin typeface="Arial"/>
                <a:ea typeface="Arial"/>
                <a:cs typeface="Arial"/>
                <a:sym typeface="Arial"/>
              </a:rPr>
              <a:t>A</a:t>
            </a:r>
            <a:r>
              <a:rPr lang="en-US" sz="2000" b="0" i="0" u="none" strike="noStrike" cap="none">
                <a:solidFill>
                  <a:schemeClr val="dk1"/>
                </a:solidFill>
                <a:latin typeface="Arial"/>
                <a:ea typeface="Arial"/>
                <a:cs typeface="Arial"/>
                <a:sym typeface="Arial"/>
              </a:rPr>
              <a:t>dvocacy</a:t>
            </a:r>
            <a:endParaRPr/>
          </a:p>
          <a:p>
            <a:pPr marL="342900" marR="0" lvl="0" indent="-342900" algn="l" rtl="0">
              <a:lnSpc>
                <a:spcPct val="120000"/>
              </a:lnSpc>
              <a:spcBef>
                <a:spcPts val="1800"/>
              </a:spcBef>
              <a:spcAft>
                <a:spcPts val="0"/>
              </a:spcAft>
              <a:buClr>
                <a:srgbClr val="FF0000"/>
              </a:buClr>
              <a:buSzPts val="2000"/>
              <a:buFont typeface="Arial"/>
              <a:buChar char="–"/>
            </a:pPr>
            <a:r>
              <a:rPr lang="en-US" sz="2000" b="0" i="0" u="none" strike="noStrike" cap="none">
                <a:solidFill>
                  <a:srgbClr val="FF0000"/>
                </a:solidFill>
                <a:latin typeface="Arial"/>
                <a:ea typeface="Arial"/>
                <a:cs typeface="Arial"/>
                <a:sym typeface="Arial"/>
              </a:rPr>
              <a:t>S</a:t>
            </a:r>
            <a:r>
              <a:rPr lang="en-US" sz="2000" b="0" i="0" u="none" strike="noStrike" cap="none">
                <a:solidFill>
                  <a:schemeClr val="dk1"/>
                </a:solidFill>
                <a:latin typeface="Arial"/>
                <a:ea typeface="Arial"/>
                <a:cs typeface="Arial"/>
                <a:sym typeface="Arial"/>
              </a:rPr>
              <a:t>erving Locally</a:t>
            </a:r>
            <a:endParaRPr/>
          </a:p>
          <a:p>
            <a:pPr marL="342900" marR="0" lvl="0" indent="-342900" algn="l" rtl="0">
              <a:lnSpc>
                <a:spcPct val="120000"/>
              </a:lnSpc>
              <a:spcBef>
                <a:spcPts val="1800"/>
              </a:spcBef>
              <a:spcAft>
                <a:spcPts val="0"/>
              </a:spcAft>
              <a:buClr>
                <a:srgbClr val="FF0000"/>
              </a:buClr>
              <a:buSzPts val="2000"/>
              <a:buFont typeface="Arial"/>
              <a:buChar char="–"/>
            </a:pPr>
            <a:r>
              <a:rPr lang="en-US" sz="2000" b="0" i="0" u="none" strike="noStrike" cap="none">
                <a:solidFill>
                  <a:srgbClr val="FF0000"/>
                </a:solidFill>
                <a:latin typeface="Arial"/>
                <a:ea typeface="Arial"/>
                <a:cs typeface="Arial"/>
                <a:sym typeface="Arial"/>
              </a:rPr>
              <a:t>E</a:t>
            </a:r>
            <a:r>
              <a:rPr lang="en-US" sz="2000" b="0" i="0" u="none" strike="noStrike" cap="none">
                <a:solidFill>
                  <a:schemeClr val="dk1"/>
                </a:solidFill>
                <a:latin typeface="Arial"/>
                <a:ea typeface="Arial"/>
                <a:cs typeface="Arial"/>
                <a:sym typeface="Arial"/>
              </a:rPr>
              <a:t>vangelism</a:t>
            </a:r>
            <a:endParaRPr/>
          </a:p>
          <a:p>
            <a:pPr marL="342900" marR="0" lvl="0" indent="-215900" algn="l" rtl="0">
              <a:lnSpc>
                <a:spcPct val="120000"/>
              </a:lnSpc>
              <a:spcBef>
                <a:spcPts val="18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Some Troubling Statistics</a:t>
            </a:r>
            <a:endParaRPr sz="1800" b="1" i="0" u="none" strike="noStrike" cap="none">
              <a:solidFill>
                <a:schemeClr val="dk1"/>
              </a:solidFill>
              <a:latin typeface="Montserrat"/>
              <a:ea typeface="Montserrat"/>
              <a:cs typeface="Montserrat"/>
              <a:sym typeface="Montserrat"/>
            </a:endParaRPr>
          </a:p>
        </p:txBody>
      </p:sp>
      <p:sp>
        <p:nvSpPr>
          <p:cNvPr id="46" name="Google Shape;46;p9"/>
          <p:cNvSpPr txBox="1">
            <a:spLocks noGrp="1"/>
          </p:cNvSpPr>
          <p:nvPr>
            <p:ph type="body" idx="1"/>
          </p:nvPr>
        </p:nvSpPr>
        <p:spPr>
          <a:xfrm>
            <a:off x="685800" y="1352550"/>
            <a:ext cx="77724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According to </a:t>
            </a:r>
            <a:r>
              <a:rPr lang="en-US" sz="2800" b="0" i="0" u="sng" strike="noStrike" cap="none">
                <a:solidFill>
                  <a:schemeClr val="hlink"/>
                </a:solidFill>
                <a:latin typeface="Arial"/>
                <a:ea typeface="Arial"/>
                <a:cs typeface="Arial"/>
                <a:sym typeface="Arial"/>
                <a:hlinkClick r:id="rId3"/>
              </a:rPr>
              <a:t>LifeWay Research </a:t>
            </a:r>
            <a:r>
              <a:rPr lang="en-US" sz="2800" b="0" i="0" u="none" strike="noStrike" cap="none">
                <a:solidFill>
                  <a:schemeClr val="dk1"/>
                </a:solidFill>
                <a:latin typeface="Arial"/>
                <a:ea typeface="Arial"/>
                <a:cs typeface="Arial"/>
                <a:sym typeface="Arial"/>
              </a:rPr>
              <a:t>polling…</a:t>
            </a:r>
            <a:endParaRPr/>
          </a:p>
          <a:p>
            <a:pPr marL="1047750" marR="0" lvl="1" indent="-285749" algn="l" rtl="0">
              <a:spcBef>
                <a:spcPts val="3700"/>
              </a:spcBef>
              <a:spcAft>
                <a:spcPts val="0"/>
              </a:spcAft>
              <a:buClr>
                <a:schemeClr val="dk1"/>
              </a:buClr>
              <a:buSzPts val="4104"/>
              <a:buFont typeface="Arial"/>
              <a:buChar char="-"/>
            </a:pPr>
            <a:r>
              <a:rPr lang="en-US" sz="2400" b="1" i="0" u="none" strike="noStrike" cap="none">
                <a:solidFill>
                  <a:schemeClr val="dk1"/>
                </a:solidFill>
                <a:latin typeface="Arial"/>
                <a:ea typeface="Arial"/>
                <a:cs typeface="Arial"/>
                <a:sym typeface="Arial"/>
              </a:rPr>
              <a:t>86% </a:t>
            </a:r>
            <a:r>
              <a:rPr lang="en-US" sz="2400" b="0" i="0" u="none" strike="noStrike" cap="none">
                <a:solidFill>
                  <a:schemeClr val="dk1"/>
                </a:solidFill>
                <a:latin typeface="Arial"/>
                <a:ea typeface="Arial"/>
                <a:cs typeface="Arial"/>
                <a:sym typeface="Arial"/>
              </a:rPr>
              <a:t>of Protestant pastors in the US affirm that Christians should “care sacrificially for refugees and foreigners”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31" name="Google Shape;231;p36"/>
          <p:cNvSpPr txBox="1">
            <a:spLocks noGrp="1"/>
          </p:cNvSpPr>
          <p:nvPr>
            <p:ph type="body" idx="1"/>
          </p:nvPr>
        </p:nvSpPr>
        <p:spPr>
          <a:xfrm>
            <a:off x="152400" y="923779"/>
            <a:ext cx="8686800" cy="28671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Prayer</a:t>
            </a:r>
            <a:endParaRPr/>
          </a:p>
          <a:p>
            <a:pPr marL="1047750" marR="0" lvl="1" indent="-285750" algn="l" rtl="0">
              <a:spcBef>
                <a:spcPts val="37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Pray without ceasing (1 Thes. 5:17 ESV)</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The harvest is plentiful, but the laborers are few. Therefore pray earnestly to the Lord of the harvest to send out laborers into his harvest (Luke 10:2 ESV)</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First of all, then, I urge that supplications, prayers, intercessions, and thanksgivings be made for all people, for kings and all who are in high positions, that we may lead a peaceful and quiet life, godly and dignified in every way (1 Tim. 2:1-2 ESV)</a:t>
            </a:r>
            <a:endParaRPr/>
          </a:p>
          <a:p>
            <a:pPr marL="1047750" marR="0" lvl="1" indent="-68580" algn="l" rtl="0">
              <a:spcBef>
                <a:spcPts val="1900"/>
              </a:spcBef>
              <a:spcAft>
                <a:spcPts val="0"/>
              </a:spcAft>
              <a:buClr>
                <a:schemeClr val="dk1"/>
              </a:buClr>
              <a:buSzPts val="3420"/>
              <a:buFont typeface="Arial"/>
              <a:buNone/>
            </a:pPr>
            <a:endParaRPr sz="2000" b="0" i="0" u="none" strike="noStrike" cap="none">
              <a:solidFill>
                <a:schemeClr val="dk1"/>
              </a:solidFill>
              <a:latin typeface="Arial"/>
              <a:ea typeface="Arial"/>
              <a:cs typeface="Arial"/>
              <a:sym typeface="Arial"/>
            </a:endParaRPr>
          </a:p>
          <a:p>
            <a:pPr marL="1047750" marR="0" lvl="1" indent="-68580" algn="l" rtl="0">
              <a:spcBef>
                <a:spcPts val="1900"/>
              </a:spcBef>
              <a:spcAft>
                <a:spcPts val="0"/>
              </a:spcAft>
              <a:buClr>
                <a:schemeClr val="dk1"/>
              </a:buClr>
              <a:buSzPts val="342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37" name="Google Shape;237;p37"/>
          <p:cNvSpPr txBox="1">
            <a:spLocks noGrp="1"/>
          </p:cNvSpPr>
          <p:nvPr>
            <p:ph type="body" idx="1"/>
          </p:nvPr>
        </p:nvSpPr>
        <p:spPr>
          <a:xfrm>
            <a:off x="152400" y="923779"/>
            <a:ext cx="6553200" cy="42387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Listening</a:t>
            </a:r>
            <a:endParaRPr/>
          </a:p>
          <a:p>
            <a:pPr marL="1047750" marR="0" lvl="1" indent="-285750" algn="l" rtl="0">
              <a:spcBef>
                <a:spcPts val="37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To Scripture</a:t>
            </a:r>
            <a:endParaRPr/>
          </a:p>
          <a:p>
            <a:pPr marL="1492250" marR="0" lvl="2"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“I Was a Stranger” Challenge (bookmark or digital via YouVersion’s Bible app)</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To Immigrants’ Stories</a:t>
            </a:r>
            <a:endParaRPr/>
          </a:p>
          <a:p>
            <a:pPr marL="1492250" marR="0" lvl="2" indent="-285750" algn="l" rtl="0">
              <a:spcBef>
                <a:spcPts val="1900"/>
              </a:spcBef>
              <a:spcAft>
                <a:spcPts val="0"/>
              </a:spcAft>
              <a:buClr>
                <a:schemeClr val="dk1"/>
              </a:buClr>
              <a:buSzPts val="3078"/>
              <a:buFont typeface="Arial"/>
              <a:buChar char="-"/>
            </a:pPr>
            <a:r>
              <a:rPr lang="en-US" sz="1800" b="0" i="1" u="none" strike="noStrike" cap="none">
                <a:solidFill>
                  <a:schemeClr val="dk1"/>
                </a:solidFill>
                <a:latin typeface="Arial"/>
                <a:ea typeface="Arial"/>
                <a:cs typeface="Arial"/>
                <a:sym typeface="Arial"/>
              </a:rPr>
              <a:t>The Stranger </a:t>
            </a:r>
            <a:r>
              <a:rPr lang="en-US" sz="1800" b="0" i="0" u="none" strike="noStrike" cap="none">
                <a:solidFill>
                  <a:schemeClr val="dk1"/>
                </a:solidFill>
                <a:latin typeface="Arial"/>
                <a:ea typeface="Arial"/>
                <a:cs typeface="Arial"/>
                <a:sym typeface="Arial"/>
              </a:rPr>
              <a:t>(</a:t>
            </a:r>
            <a:r>
              <a:rPr lang="en-US" sz="1800" b="0" i="0" u="sng" strike="noStrike" cap="none">
                <a:solidFill>
                  <a:schemeClr val="hlink"/>
                </a:solidFill>
                <a:latin typeface="Arial"/>
                <a:ea typeface="Arial"/>
                <a:cs typeface="Arial"/>
                <a:sym typeface="Arial"/>
                <a:hlinkClick r:id="rId3"/>
              </a:rPr>
              <a:t>www.TheStrangerFilm.org</a:t>
            </a:r>
            <a:r>
              <a:rPr lang="en-US" sz="1800" b="0" i="0" u="none" strike="noStrike" cap="none">
                <a:solidFill>
                  <a:schemeClr val="dk1"/>
                </a:solidFill>
                <a:latin typeface="Arial"/>
                <a:ea typeface="Arial"/>
                <a:cs typeface="Arial"/>
                <a:sym typeface="Arial"/>
              </a:rPr>
              <a:t>)</a:t>
            </a:r>
            <a:endParaRPr/>
          </a:p>
          <a:p>
            <a:pPr marL="1492250" marR="0" lvl="2"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Voices of Christian Dreamers (</a:t>
            </a:r>
            <a:r>
              <a:rPr lang="en-US" sz="1800" b="0" i="0" u="sng" strike="noStrike" cap="none">
                <a:solidFill>
                  <a:schemeClr val="hlink"/>
                </a:solidFill>
                <a:latin typeface="Arial"/>
                <a:ea typeface="Arial"/>
                <a:cs typeface="Arial"/>
                <a:sym typeface="Arial"/>
                <a:hlinkClick r:id="rId4"/>
              </a:rPr>
              <a:t>www.ChristianDreamers.US</a:t>
            </a: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1047750" marR="0" lvl="1" indent="-68580" algn="l" rtl="0">
              <a:spcBef>
                <a:spcPts val="1900"/>
              </a:spcBef>
              <a:spcAft>
                <a:spcPts val="0"/>
              </a:spcAft>
              <a:buClr>
                <a:schemeClr val="dk1"/>
              </a:buClr>
              <a:buSzPts val="3420"/>
              <a:buFont typeface="Arial"/>
              <a:buNone/>
            </a:pPr>
            <a:endParaRPr sz="2000" b="0" i="0" u="none" strike="noStrike" cap="none">
              <a:solidFill>
                <a:schemeClr val="dk1"/>
              </a:solidFill>
              <a:latin typeface="Arial"/>
              <a:ea typeface="Arial"/>
              <a:cs typeface="Arial"/>
              <a:sym typeface="Arial"/>
            </a:endParaRPr>
          </a:p>
          <a:p>
            <a:pPr marL="1047750" marR="0" lvl="1" indent="-68580" algn="l" rtl="0">
              <a:spcBef>
                <a:spcPts val="1900"/>
              </a:spcBef>
              <a:spcAft>
                <a:spcPts val="0"/>
              </a:spcAft>
              <a:buClr>
                <a:schemeClr val="dk1"/>
              </a:buClr>
              <a:buSzPts val="3420"/>
              <a:buFont typeface="Arial"/>
              <a:buNone/>
            </a:pPr>
            <a:endParaRPr sz="2000" b="0" i="0" u="none" strike="noStrike" cap="none">
              <a:solidFill>
                <a:schemeClr val="dk1"/>
              </a:solidFill>
              <a:latin typeface="Arial"/>
              <a:ea typeface="Arial"/>
              <a:cs typeface="Arial"/>
              <a:sym typeface="Arial"/>
            </a:endParaRPr>
          </a:p>
        </p:txBody>
      </p:sp>
      <p:pic>
        <p:nvPicPr>
          <p:cNvPr id="238" name="Google Shape;238;p37" descr="Bookmark pic.bmp"/>
          <p:cNvPicPr preferRelativeResize="0"/>
          <p:nvPr/>
        </p:nvPicPr>
        <p:blipFill rotWithShape="1">
          <a:blip r:embed="rId5">
            <a:alphaModFix/>
          </a:blip>
          <a:srcRect/>
          <a:stretch/>
        </p:blipFill>
        <p:spPr>
          <a:xfrm>
            <a:off x="6934200" y="133350"/>
            <a:ext cx="1587500" cy="457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44" name="Google Shape;244;p38"/>
          <p:cNvSpPr txBox="1">
            <a:spLocks noGrp="1"/>
          </p:cNvSpPr>
          <p:nvPr>
            <p:ph type="body" idx="1"/>
          </p:nvPr>
        </p:nvSpPr>
        <p:spPr>
          <a:xfrm>
            <a:off x="152400" y="923779"/>
            <a:ext cx="8686800" cy="28671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Empowering Churches Abroad</a:t>
            </a:r>
            <a:endParaRPr/>
          </a:p>
          <a:p>
            <a:pPr marL="1047750" marR="0" lvl="1" indent="-285750" algn="l" rtl="0">
              <a:spcBef>
                <a:spcPts val="37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Coming alongside churches around the world to address the root causes that compel migration</a:t>
            </a:r>
            <a:endParaRPr/>
          </a:p>
          <a:p>
            <a:pPr marL="1492250" marR="0" lvl="2"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Poverty</a:t>
            </a:r>
            <a:endParaRPr/>
          </a:p>
          <a:p>
            <a:pPr marL="1492250" marR="0" lvl="2"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Persecution</a:t>
            </a:r>
            <a:endParaRPr/>
          </a:p>
          <a:p>
            <a:pPr marL="1492250" marR="0" lvl="2"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War</a:t>
            </a:r>
            <a:endParaRPr/>
          </a:p>
          <a:p>
            <a:pPr marL="1492250" marR="0" lvl="2"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Natural and Environmental Disasters</a:t>
            </a:r>
            <a:endParaRPr sz="1800" b="0" i="0" u="none" strike="noStrike" cap="none">
              <a:solidFill>
                <a:schemeClr val="dk1"/>
              </a:solidFill>
              <a:latin typeface="Arial"/>
              <a:ea typeface="Arial"/>
              <a:cs typeface="Arial"/>
              <a:sym typeface="Arial"/>
            </a:endParaRPr>
          </a:p>
          <a:p>
            <a:pPr marL="1047750" marR="0" lvl="1" indent="-68580" algn="l" rtl="0">
              <a:spcBef>
                <a:spcPts val="1900"/>
              </a:spcBef>
              <a:spcAft>
                <a:spcPts val="0"/>
              </a:spcAft>
              <a:buClr>
                <a:schemeClr val="dk1"/>
              </a:buClr>
              <a:buSzPts val="3420"/>
              <a:buFont typeface="Arial"/>
              <a:buNone/>
            </a:pPr>
            <a:endParaRPr sz="2000" b="0" i="0" u="none" strike="noStrike" cap="none">
              <a:solidFill>
                <a:schemeClr val="dk1"/>
              </a:solidFill>
              <a:latin typeface="Arial"/>
              <a:ea typeface="Arial"/>
              <a:cs typeface="Arial"/>
              <a:sym typeface="Arial"/>
            </a:endParaRPr>
          </a:p>
          <a:p>
            <a:pPr marL="1047750" marR="0" lvl="1" indent="-68580" algn="l" rtl="0">
              <a:spcBef>
                <a:spcPts val="1900"/>
              </a:spcBef>
              <a:spcAft>
                <a:spcPts val="0"/>
              </a:spcAft>
              <a:buClr>
                <a:schemeClr val="dk1"/>
              </a:buClr>
              <a:buSzPts val="342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50" name="Google Shape;250;p39"/>
          <p:cNvSpPr txBox="1">
            <a:spLocks noGrp="1"/>
          </p:cNvSpPr>
          <p:nvPr>
            <p:ph type="body" idx="1"/>
          </p:nvPr>
        </p:nvSpPr>
        <p:spPr>
          <a:xfrm>
            <a:off x="152400" y="923779"/>
            <a:ext cx="8686800" cy="28671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Advocacy</a:t>
            </a:r>
            <a:endParaRPr sz="1800" b="0" i="0" u="none" strike="noStrike" cap="none">
              <a:solidFill>
                <a:schemeClr val="dk1"/>
              </a:solidFill>
              <a:latin typeface="Arial"/>
              <a:ea typeface="Arial"/>
              <a:cs typeface="Arial"/>
              <a:sym typeface="Arial"/>
            </a:endParaRPr>
          </a:p>
          <a:p>
            <a:pPr marL="1047750" marR="0" lvl="1" indent="-285750" algn="l" rtl="0">
              <a:spcBef>
                <a:spcPts val="37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Speak up for those who cannot speak for themselves (Prov. 31:8)</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56" name="Google Shape;256;p40"/>
          <p:cNvSpPr txBox="1">
            <a:spLocks noGrp="1"/>
          </p:cNvSpPr>
          <p:nvPr>
            <p:ph type="body" idx="1"/>
          </p:nvPr>
        </p:nvSpPr>
        <p:spPr>
          <a:xfrm>
            <a:off x="76200" y="915193"/>
            <a:ext cx="8686800" cy="28671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Evangelical Statement of Principles for Immigration Reform</a:t>
            </a:r>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As evangelical Christian leaders, we call for a bipartisan solution on immigration that:</a:t>
            </a:r>
            <a:endParaRPr sz="1800" b="0" i="0" u="none" strike="noStrike" cap="none">
              <a:solidFill>
                <a:schemeClr val="dk1"/>
              </a:solidFill>
              <a:latin typeface="Arial"/>
              <a:ea typeface="Arial"/>
              <a:cs typeface="Arial"/>
              <a:sym typeface="Arial"/>
            </a:endParaRPr>
          </a:p>
        </p:txBody>
      </p:sp>
      <p:sp>
        <p:nvSpPr>
          <p:cNvPr id="257" name="Google Shape;257;p40"/>
          <p:cNvSpPr/>
          <p:nvPr/>
        </p:nvSpPr>
        <p:spPr>
          <a:xfrm>
            <a:off x="4572000" y="2202944"/>
            <a:ext cx="4572000" cy="252069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Guarantees secure national borders</a:t>
            </a:r>
            <a:endParaRPr/>
          </a:p>
          <a:p>
            <a:pPr marL="342900" marR="0" lvl="0" indent="-342900" algn="l" rtl="0">
              <a:lnSpc>
                <a:spcPct val="120000"/>
              </a:lnSpc>
              <a:spcBef>
                <a:spcPts val="1800"/>
              </a:spcBef>
              <a:spcAft>
                <a:spcPts val="0"/>
              </a:spcAft>
              <a:buClr>
                <a:srgbClr val="000000"/>
              </a:buClr>
              <a:buSzPts val="1800"/>
              <a:buFont typeface="Arial"/>
              <a:buChar char="–"/>
            </a:pPr>
            <a:r>
              <a:rPr lang="en-US" sz="1800">
                <a:solidFill>
                  <a:srgbClr val="000000"/>
                </a:solidFill>
                <a:latin typeface="Arial"/>
                <a:ea typeface="Arial"/>
                <a:cs typeface="Arial"/>
                <a:sym typeface="Arial"/>
              </a:rPr>
              <a:t>Ensures fairness to taxpayers</a:t>
            </a:r>
            <a:endParaRPr/>
          </a:p>
          <a:p>
            <a:pPr marL="342900" marR="0" lvl="0" indent="-342900" algn="l" rtl="0">
              <a:lnSpc>
                <a:spcPct val="120000"/>
              </a:lnSpc>
              <a:spcBef>
                <a:spcPts val="1800"/>
              </a:spcBef>
              <a:spcAft>
                <a:spcPts val="0"/>
              </a:spcAft>
              <a:buClr>
                <a:srgbClr val="000000"/>
              </a:buClr>
              <a:buSzPts val="1800"/>
              <a:buFont typeface="Arial"/>
              <a:buChar char="–"/>
            </a:pPr>
            <a:r>
              <a:rPr lang="en-US" sz="1800">
                <a:solidFill>
                  <a:srgbClr val="000000"/>
                </a:solidFill>
                <a:latin typeface="Arial"/>
                <a:ea typeface="Arial"/>
                <a:cs typeface="Arial"/>
                <a:sym typeface="Arial"/>
              </a:rPr>
              <a:t>Establishes a path toward legal status and/or citizenship for those who qualify and who wish to become permanent residents</a:t>
            </a:r>
            <a:endParaRPr/>
          </a:p>
        </p:txBody>
      </p:sp>
      <p:sp>
        <p:nvSpPr>
          <p:cNvPr id="258" name="Google Shape;258;p40"/>
          <p:cNvSpPr/>
          <p:nvPr/>
        </p:nvSpPr>
        <p:spPr>
          <a:xfrm>
            <a:off x="609600" y="2219641"/>
            <a:ext cx="4114800" cy="221599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Respects the God-given dignity of every person</a:t>
            </a:r>
            <a:endParaRPr/>
          </a:p>
          <a:p>
            <a:pPr marL="342900" marR="0" lvl="0" indent="-342900" algn="l" rtl="0">
              <a:lnSpc>
                <a:spcPct val="120000"/>
              </a:lnSpc>
              <a:spcBef>
                <a:spcPts val="1800"/>
              </a:spcBef>
              <a:spcAft>
                <a:spcPts val="0"/>
              </a:spcAft>
              <a:buClr>
                <a:srgbClr val="000000"/>
              </a:buClr>
              <a:buSzPts val="1800"/>
              <a:buFont typeface="Arial"/>
              <a:buChar char="–"/>
            </a:pPr>
            <a:r>
              <a:rPr lang="en-US" sz="1800">
                <a:solidFill>
                  <a:srgbClr val="000000"/>
                </a:solidFill>
                <a:latin typeface="Arial"/>
                <a:ea typeface="Arial"/>
                <a:cs typeface="Arial"/>
                <a:sym typeface="Arial"/>
              </a:rPr>
              <a:t>Protects the unity of the immediate family</a:t>
            </a:r>
            <a:endParaRPr/>
          </a:p>
          <a:p>
            <a:pPr marL="342900" marR="0" lvl="0" indent="-342900" algn="l" rtl="0">
              <a:lnSpc>
                <a:spcPct val="120000"/>
              </a:lnSpc>
              <a:spcBef>
                <a:spcPts val="1800"/>
              </a:spcBef>
              <a:spcAft>
                <a:spcPts val="0"/>
              </a:spcAft>
              <a:buClr>
                <a:srgbClr val="000000"/>
              </a:buClr>
              <a:buSzPts val="1800"/>
              <a:buFont typeface="Arial"/>
              <a:buChar char="–"/>
            </a:pPr>
            <a:r>
              <a:rPr lang="en-US" sz="1800">
                <a:solidFill>
                  <a:srgbClr val="000000"/>
                </a:solidFill>
                <a:latin typeface="Arial"/>
                <a:ea typeface="Arial"/>
                <a:cs typeface="Arial"/>
                <a:sym typeface="Arial"/>
              </a:rPr>
              <a:t>Respects the rule of law</a:t>
            </a:r>
            <a:endParaRPr/>
          </a:p>
        </p:txBody>
      </p:sp>
      <p:pic>
        <p:nvPicPr>
          <p:cNvPr id="259" name="Google Shape;259;p40"/>
          <p:cNvPicPr preferRelativeResize="0"/>
          <p:nvPr/>
        </p:nvPicPr>
        <p:blipFill rotWithShape="1">
          <a:blip r:embed="rId3">
            <a:alphaModFix/>
          </a:blip>
          <a:srcRect/>
          <a:stretch/>
        </p:blipFill>
        <p:spPr>
          <a:xfrm>
            <a:off x="7543800" y="-26077"/>
            <a:ext cx="1585055" cy="105670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65" name="Google Shape;265;p41"/>
          <p:cNvSpPr txBox="1">
            <a:spLocks noGrp="1"/>
          </p:cNvSpPr>
          <p:nvPr>
            <p:ph type="body" idx="1"/>
          </p:nvPr>
        </p:nvSpPr>
        <p:spPr>
          <a:xfrm>
            <a:off x="304800" y="934243"/>
            <a:ext cx="8534400" cy="323770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Practical Ways to Advocate</a:t>
            </a:r>
            <a:endParaRPr/>
          </a:p>
          <a:p>
            <a:pPr marL="1047750" marR="0" lvl="1" indent="-285750" algn="l" rtl="0">
              <a:spcBef>
                <a:spcPts val="37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Sign the Evangelical Statement of Principles (joining a broad range of denominational leaders, college &amp; seminary presidents, parachurch ministry executives &amp; local pastors throughout the country)</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Meet with your Member of Congress or his/her staff</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Write an Op-Ed for the local newspaper</a:t>
            </a:r>
            <a:endParaRPr/>
          </a:p>
          <a:p>
            <a:pPr marL="1047750" marR="0" lvl="1" indent="-285750" algn="l" rtl="0">
              <a:spcBef>
                <a:spcPts val="1900"/>
              </a:spcBef>
              <a:spcAft>
                <a:spcPts val="0"/>
              </a:spcAft>
              <a:buClr>
                <a:schemeClr val="dk1"/>
              </a:buClr>
              <a:buSzPts val="3078"/>
              <a:buFont typeface="Arial"/>
              <a:buChar char="-"/>
            </a:pPr>
            <a:r>
              <a:rPr lang="en-US" sz="1800" b="0" i="0" u="none" strike="noStrike" cap="none">
                <a:solidFill>
                  <a:schemeClr val="dk1"/>
                </a:solidFill>
                <a:latin typeface="Arial"/>
                <a:ea typeface="Arial"/>
                <a:cs typeface="Arial"/>
                <a:sym typeface="Arial"/>
              </a:rPr>
              <a:t>Stay informed &amp; contact your elected officials (tools at </a:t>
            </a:r>
            <a:r>
              <a:rPr lang="en-US" sz="1800" b="0" i="0" u="sng" strike="noStrike" cap="none">
                <a:solidFill>
                  <a:schemeClr val="hlink"/>
                </a:solidFill>
                <a:latin typeface="Arial"/>
                <a:ea typeface="Arial"/>
                <a:cs typeface="Arial"/>
                <a:sym typeface="Arial"/>
                <a:hlinkClick r:id="rId3"/>
              </a:rPr>
              <a:t>www.seekingpeace.org</a:t>
            </a: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71" name="Google Shape;271;p42"/>
          <p:cNvSpPr txBox="1">
            <a:spLocks noGrp="1"/>
          </p:cNvSpPr>
          <p:nvPr>
            <p:ph type="body" idx="1"/>
          </p:nvPr>
        </p:nvSpPr>
        <p:spPr>
          <a:xfrm>
            <a:off x="-76200" y="923779"/>
            <a:ext cx="9372600" cy="28671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Key Federal Policy Questions Right Now</a:t>
            </a:r>
            <a:endParaRPr/>
          </a:p>
          <a:p>
            <a:pPr marL="1047750" marR="0" lvl="1" indent="-285750" algn="l" rtl="0">
              <a:spcBef>
                <a:spcPts val="37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Refugee arrivals at historically low levels</a:t>
            </a:r>
            <a:endParaRPr/>
          </a:p>
          <a:p>
            <a:pPr marL="1047750" marR="0" lvl="1" indent="-285750" algn="l" rtl="0">
              <a:spcBef>
                <a:spcPts val="19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“Dreamers” losing work permission and deportation protections </a:t>
            </a:r>
            <a:endParaRPr sz="2000" b="0" i="0" u="none" strike="noStrike" cap="none">
              <a:solidFill>
                <a:schemeClr val="dk1"/>
              </a:solidFill>
              <a:latin typeface="Arial"/>
              <a:ea typeface="Arial"/>
              <a:cs typeface="Arial"/>
              <a:sym typeface="Arial"/>
            </a:endParaRPr>
          </a:p>
          <a:p>
            <a:pPr marL="1047750" marR="0" lvl="1" indent="-285750" algn="l" rtl="0">
              <a:spcBef>
                <a:spcPts val="19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Temporary Protected Status lapsing for several countries</a:t>
            </a:r>
            <a:endParaRPr/>
          </a:p>
          <a:p>
            <a:pPr marL="1047750" marR="0" lvl="1" indent="-285750" algn="l" rtl="0">
              <a:spcBef>
                <a:spcPts val="19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Aftermath of “zero tolerance” policy at US-Mexico border separating children from parents</a:t>
            </a:r>
            <a:endParaRPr/>
          </a:p>
          <a:p>
            <a:pPr marL="1047750" marR="0" lvl="1" indent="-285750" algn="l" rtl="0">
              <a:spcBef>
                <a:spcPts val="19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Proposals to significantly limit lawful migration</a:t>
            </a:r>
            <a:endParaRPr/>
          </a:p>
          <a:p>
            <a:pPr marL="1047750" marR="0" lvl="1" indent="-68580" algn="l" rtl="0">
              <a:spcBef>
                <a:spcPts val="1900"/>
              </a:spcBef>
              <a:spcAft>
                <a:spcPts val="0"/>
              </a:spcAft>
              <a:buClr>
                <a:schemeClr val="dk1"/>
              </a:buClr>
              <a:buSzPts val="342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77" name="Google Shape;277;p43"/>
          <p:cNvSpPr txBox="1">
            <a:spLocks noGrp="1"/>
          </p:cNvSpPr>
          <p:nvPr>
            <p:ph type="body" idx="1"/>
          </p:nvPr>
        </p:nvSpPr>
        <p:spPr>
          <a:xfrm>
            <a:off x="152400" y="923779"/>
            <a:ext cx="8686800" cy="28671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Serving Locally</a:t>
            </a:r>
            <a:endParaRPr sz="1800" b="0" i="0" u="none" strike="noStrike" cap="none">
              <a:solidFill>
                <a:schemeClr val="dk1"/>
              </a:solidFill>
              <a:latin typeface="Arial"/>
              <a:ea typeface="Arial"/>
              <a:cs typeface="Arial"/>
              <a:sym typeface="Arial"/>
            </a:endParaRPr>
          </a:p>
          <a:p>
            <a:pPr marL="1047750" marR="0" lvl="1" indent="-285750" algn="l" rtl="0">
              <a:spcBef>
                <a:spcPts val="37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Seek the Peace (Dallas) </a:t>
            </a:r>
            <a:r>
              <a:rPr lang="en-US" sz="2000" b="0" i="0" u="sng" strike="noStrike" cap="none">
                <a:solidFill>
                  <a:schemeClr val="hlink"/>
                </a:solidFill>
                <a:latin typeface="Arial"/>
                <a:ea typeface="Arial"/>
                <a:cs typeface="Arial"/>
                <a:sym typeface="Arial"/>
                <a:hlinkClick r:id="rId3"/>
              </a:rPr>
              <a:t>www.seekingpeace.org</a:t>
            </a:r>
            <a:r>
              <a:rPr lang="en-US" sz="2000" b="0" i="0" u="none" strike="noStrike" cap="none">
                <a:solidFill>
                  <a:schemeClr val="dk1"/>
                </a:solidFill>
                <a:latin typeface="Arial"/>
                <a:ea typeface="Arial"/>
                <a:cs typeface="Arial"/>
                <a:sym typeface="Arial"/>
              </a:rPr>
              <a:t> </a:t>
            </a:r>
            <a:endParaRPr/>
          </a:p>
          <a:p>
            <a:pPr marL="1047750" marR="0" lvl="1" indent="-285750" algn="l" rtl="0">
              <a:spcBef>
                <a:spcPts val="19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World Relief Fort Worth </a:t>
            </a:r>
            <a:r>
              <a:rPr lang="en-US" sz="2000" b="0" i="0" u="sng" strike="noStrike" cap="none">
                <a:solidFill>
                  <a:schemeClr val="hlink"/>
                </a:solidFill>
                <a:latin typeface="Arial"/>
                <a:ea typeface="Arial"/>
                <a:cs typeface="Arial"/>
                <a:sym typeface="Arial"/>
                <a:hlinkClick r:id="rId4"/>
              </a:rPr>
              <a:t>www.worldrelieffortworth.org</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83" name="Google Shape;283;p44"/>
          <p:cNvSpPr txBox="1">
            <a:spLocks noGrp="1"/>
          </p:cNvSpPr>
          <p:nvPr>
            <p:ph type="body" idx="1"/>
          </p:nvPr>
        </p:nvSpPr>
        <p:spPr>
          <a:xfrm>
            <a:off x="152400" y="923779"/>
            <a:ext cx="8686800" cy="28671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Evangelism</a:t>
            </a:r>
            <a:endParaRPr sz="1800" b="0" i="0" u="none" strike="noStrike" cap="none">
              <a:solidFill>
                <a:schemeClr val="dk1"/>
              </a:solidFill>
              <a:latin typeface="Arial"/>
              <a:ea typeface="Arial"/>
              <a:cs typeface="Arial"/>
              <a:sym typeface="Arial"/>
            </a:endParaRPr>
          </a:p>
          <a:p>
            <a:pPr marL="1047750" marR="0" lvl="1" indent="-285750" algn="l" rtl="0">
              <a:spcBef>
                <a:spcPts val="37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Go and make disciples of all nations, baptizing them in the name of the Father, and of the Son, and of the Holy Spirit (Matt. 28:19 NIV)</a:t>
            </a:r>
            <a:endParaRPr/>
          </a:p>
          <a:p>
            <a:pPr marL="1047750" marR="0" lvl="1" indent="-285750" algn="l" rtl="0">
              <a:spcBef>
                <a:spcPts val="19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Always be ready to give an answer to everyone who asks you to give the reason for the hope that you have. But do this with gentleness and respect (1 Pet. 3:15 NIV)</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A Christian Response to Refugees and Immigration</a:t>
            </a:r>
            <a:endParaRPr sz="1800" b="1" i="0" u="none" strike="noStrike" cap="none">
              <a:solidFill>
                <a:schemeClr val="dk1"/>
              </a:solidFill>
              <a:latin typeface="Montserrat"/>
              <a:ea typeface="Montserrat"/>
              <a:cs typeface="Montserrat"/>
              <a:sym typeface="Montserrat"/>
            </a:endParaRPr>
          </a:p>
        </p:txBody>
      </p:sp>
      <p:sp>
        <p:nvSpPr>
          <p:cNvPr id="289" name="Google Shape;289;p45"/>
          <p:cNvSpPr txBox="1">
            <a:spLocks noGrp="1"/>
          </p:cNvSpPr>
          <p:nvPr>
            <p:ph type="body" idx="1"/>
          </p:nvPr>
        </p:nvSpPr>
        <p:spPr>
          <a:xfrm>
            <a:off x="76200" y="1097256"/>
            <a:ext cx="7086600" cy="276989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Further Resources</a:t>
            </a:r>
            <a:endParaRPr/>
          </a:p>
          <a:p>
            <a:pPr marL="1047750" marR="0" lvl="1" indent="-217169" algn="l" rtl="0">
              <a:spcBef>
                <a:spcPts val="180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Books</a:t>
            </a:r>
            <a:endParaRPr/>
          </a:p>
          <a:p>
            <a:pPr marL="1047750" marR="0" lvl="1" indent="-217169" algn="l" rtl="0">
              <a:spcBef>
                <a:spcPts val="0"/>
              </a:spcBef>
              <a:spcAft>
                <a:spcPts val="0"/>
              </a:spcAft>
              <a:buClr>
                <a:schemeClr val="dk1"/>
              </a:buClr>
              <a:buSzPts val="3420"/>
              <a:buFont typeface="Arial"/>
              <a:buChar char="-"/>
            </a:pPr>
            <a:r>
              <a:rPr lang="en-US" sz="2000" b="0" i="0" u="none" strike="noStrike" cap="none">
                <a:solidFill>
                  <a:schemeClr val="dk1"/>
                </a:solidFill>
                <a:latin typeface="Arial"/>
                <a:ea typeface="Arial"/>
                <a:cs typeface="Arial"/>
                <a:sym typeface="Arial"/>
              </a:rPr>
              <a:t>Websites</a:t>
            </a:r>
            <a:endParaRPr/>
          </a:p>
          <a:p>
            <a:pPr marL="1492250" marR="0" lvl="2" indent="-217169" algn="l" rtl="0">
              <a:spcBef>
                <a:spcPts val="0"/>
              </a:spcBef>
              <a:spcAft>
                <a:spcPts val="0"/>
              </a:spcAft>
              <a:buClr>
                <a:schemeClr val="dk1"/>
              </a:buClr>
              <a:buSzPts val="3420"/>
              <a:buFont typeface="Arial"/>
              <a:buChar char="-"/>
            </a:pPr>
            <a:r>
              <a:rPr lang="en-US" sz="2000" b="0" i="0" u="sng" strike="noStrike" cap="none">
                <a:solidFill>
                  <a:schemeClr val="hlink"/>
                </a:solidFill>
                <a:latin typeface="Arial"/>
                <a:ea typeface="Arial"/>
                <a:cs typeface="Arial"/>
                <a:sym typeface="Arial"/>
                <a:hlinkClick r:id="rId3"/>
              </a:rPr>
              <a:t>www.worldrelief.org</a:t>
            </a:r>
            <a:endParaRPr sz="2000" b="0" i="0" u="none" strike="noStrike" cap="none">
              <a:solidFill>
                <a:schemeClr val="dk1"/>
              </a:solidFill>
              <a:latin typeface="Arial"/>
              <a:ea typeface="Arial"/>
              <a:cs typeface="Arial"/>
              <a:sym typeface="Arial"/>
            </a:endParaRPr>
          </a:p>
          <a:p>
            <a:pPr marL="1492250" marR="0" lvl="2" indent="-217169" algn="l" rtl="0">
              <a:spcBef>
                <a:spcPts val="0"/>
              </a:spcBef>
              <a:spcAft>
                <a:spcPts val="0"/>
              </a:spcAft>
              <a:buClr>
                <a:schemeClr val="dk1"/>
              </a:buClr>
              <a:buSzPts val="3420"/>
              <a:buFont typeface="Arial"/>
              <a:buChar char="-"/>
            </a:pPr>
            <a:r>
              <a:rPr lang="en-US" sz="2000" b="0" i="0" u="sng" strike="noStrike" cap="none">
                <a:solidFill>
                  <a:schemeClr val="hlink"/>
                </a:solidFill>
                <a:latin typeface="Arial"/>
                <a:ea typeface="Arial"/>
                <a:cs typeface="Arial"/>
                <a:sym typeface="Arial"/>
                <a:hlinkClick r:id="rId4"/>
              </a:rPr>
              <a:t>www.SeekThePeace.org</a:t>
            </a:r>
            <a:r>
              <a:rPr lang="en-US" sz="2000" b="0" i="0" u="none" strike="noStrike" cap="none">
                <a:solidFill>
                  <a:schemeClr val="dk1"/>
                </a:solidFill>
                <a:latin typeface="Arial"/>
                <a:ea typeface="Arial"/>
                <a:cs typeface="Arial"/>
                <a:sym typeface="Arial"/>
              </a:rPr>
              <a:t> </a:t>
            </a:r>
            <a:endParaRPr/>
          </a:p>
          <a:p>
            <a:pPr marL="1492250" marR="0" lvl="2" indent="-217169" algn="l" rtl="0">
              <a:spcBef>
                <a:spcPts val="0"/>
              </a:spcBef>
              <a:spcAft>
                <a:spcPts val="0"/>
              </a:spcAft>
              <a:buClr>
                <a:schemeClr val="dk1"/>
              </a:buClr>
              <a:buSzPts val="3420"/>
              <a:buFont typeface="Arial"/>
              <a:buChar char="-"/>
            </a:pPr>
            <a:r>
              <a:rPr lang="en-US" sz="2000" b="0" i="0" u="sng" strike="noStrike" cap="none">
                <a:solidFill>
                  <a:schemeClr val="hlink"/>
                </a:solidFill>
                <a:latin typeface="Arial"/>
                <a:ea typeface="Arial"/>
                <a:cs typeface="Arial"/>
                <a:sym typeface="Arial"/>
                <a:hlinkClick r:id="rId5"/>
              </a:rPr>
              <a:t>www.welcomingthestranger.com</a:t>
            </a:r>
            <a:endParaRPr sz="2000" b="0" i="0" u="none" strike="noStrike" cap="none">
              <a:solidFill>
                <a:schemeClr val="dk1"/>
              </a:solidFill>
              <a:latin typeface="Arial"/>
              <a:ea typeface="Arial"/>
              <a:cs typeface="Arial"/>
              <a:sym typeface="Arial"/>
            </a:endParaRPr>
          </a:p>
          <a:p>
            <a:pPr marL="1936750" marR="0" lvl="3" indent="-173735" algn="l" rtl="0">
              <a:spcBef>
                <a:spcPts val="0"/>
              </a:spcBef>
              <a:spcAft>
                <a:spcPts val="0"/>
              </a:spcAft>
              <a:buClr>
                <a:schemeClr val="dk1"/>
              </a:buClr>
              <a:buSzPts val="2736"/>
              <a:buFont typeface="Arial"/>
              <a:buChar char="-"/>
            </a:pPr>
            <a:r>
              <a:rPr lang="en-US" sz="1600" b="0" i="0" u="none" strike="noStrike" cap="none">
                <a:solidFill>
                  <a:schemeClr val="dk1"/>
                </a:solidFill>
                <a:latin typeface="Arial"/>
                <a:ea typeface="Arial"/>
                <a:cs typeface="Arial"/>
                <a:sym typeface="Arial"/>
              </a:rPr>
              <a:t>6 session small group curriculum with videos</a:t>
            </a:r>
            <a:endParaRPr sz="1600" b="0" i="0" u="none" strike="noStrike" cap="none">
              <a:solidFill>
                <a:schemeClr val="dk1"/>
              </a:solidFill>
              <a:latin typeface="Arial"/>
              <a:ea typeface="Arial"/>
              <a:cs typeface="Arial"/>
              <a:sym typeface="Arial"/>
            </a:endParaRPr>
          </a:p>
          <a:p>
            <a:pPr marL="1492250" marR="0" lvl="2" indent="-217169" algn="l" rtl="0">
              <a:spcBef>
                <a:spcPts val="0"/>
              </a:spcBef>
              <a:spcAft>
                <a:spcPts val="0"/>
              </a:spcAft>
              <a:buClr>
                <a:schemeClr val="dk1"/>
              </a:buClr>
              <a:buSzPts val="3420"/>
              <a:buFont typeface="Arial"/>
              <a:buChar char="-"/>
            </a:pPr>
            <a:r>
              <a:rPr lang="en-US" sz="2000" b="0" i="0" u="sng" strike="noStrike" cap="none">
                <a:solidFill>
                  <a:schemeClr val="hlink"/>
                </a:solidFill>
                <a:latin typeface="Arial"/>
                <a:ea typeface="Arial"/>
                <a:cs typeface="Arial"/>
                <a:sym typeface="Arial"/>
                <a:hlinkClick r:id="rId6"/>
              </a:rPr>
              <a:t>www.EvangelicalImmigration</a:t>
            </a:r>
            <a:endParaRPr/>
          </a:p>
          <a:p>
            <a:pPr marL="1492250" marR="0" lvl="2" indent="0" algn="l" rtl="0">
              <a:spcBef>
                <a:spcPts val="0"/>
              </a:spcBef>
              <a:spcAft>
                <a:spcPts val="0"/>
              </a:spcAft>
              <a:buClr>
                <a:schemeClr val="dk1"/>
              </a:buClr>
              <a:buSzPts val="3420"/>
              <a:buFont typeface="Arial"/>
              <a:buNone/>
            </a:pPr>
            <a:r>
              <a:rPr lang="en-US" sz="2000" b="0" i="0" u="sng" strike="noStrike" cap="none">
                <a:solidFill>
                  <a:schemeClr val="hlink"/>
                </a:solidFill>
                <a:latin typeface="Arial"/>
                <a:ea typeface="Arial"/>
                <a:cs typeface="Arial"/>
                <a:sym typeface="Arial"/>
                <a:hlinkClick r:id="rId6"/>
              </a:rPr>
              <a:t>Table.com</a:t>
            </a:r>
            <a:endParaRPr sz="2000" b="0" i="0" u="none" strike="noStrike" cap="none">
              <a:solidFill>
                <a:schemeClr val="dk1"/>
              </a:solidFill>
              <a:latin typeface="Arial"/>
              <a:ea typeface="Arial"/>
              <a:cs typeface="Arial"/>
              <a:sym typeface="Arial"/>
            </a:endParaRPr>
          </a:p>
          <a:p>
            <a:pPr marL="1936750" marR="0" lvl="3" indent="-173735" algn="l" rtl="0">
              <a:spcBef>
                <a:spcPts val="0"/>
              </a:spcBef>
              <a:spcAft>
                <a:spcPts val="0"/>
              </a:spcAft>
              <a:buClr>
                <a:schemeClr val="dk1"/>
              </a:buClr>
              <a:buSzPts val="2736"/>
              <a:buFont typeface="Arial"/>
              <a:buChar char="-"/>
            </a:pPr>
            <a:r>
              <a:rPr lang="en-US" sz="1600" b="0" i="0" u="none" strike="noStrike" cap="none">
                <a:solidFill>
                  <a:schemeClr val="dk1"/>
                </a:solidFill>
                <a:latin typeface="Arial"/>
                <a:ea typeface="Arial"/>
                <a:cs typeface="Arial"/>
                <a:sym typeface="Arial"/>
              </a:rPr>
              <a:t>Preaching Resources</a:t>
            </a:r>
            <a:endParaRPr/>
          </a:p>
          <a:p>
            <a:pPr marL="1936750" marR="0" lvl="3" indent="-173735" algn="l" rtl="0">
              <a:spcBef>
                <a:spcPts val="0"/>
              </a:spcBef>
              <a:spcAft>
                <a:spcPts val="0"/>
              </a:spcAft>
              <a:buClr>
                <a:schemeClr val="dk1"/>
              </a:buClr>
              <a:buSzPts val="2736"/>
              <a:buFont typeface="Arial"/>
              <a:buChar char="-"/>
            </a:pPr>
            <a:r>
              <a:rPr lang="en-US" sz="1600" b="0" i="0" u="none" strike="noStrike" cap="none">
                <a:solidFill>
                  <a:schemeClr val="dk1"/>
                </a:solidFill>
                <a:latin typeface="Arial"/>
                <a:ea typeface="Arial"/>
                <a:cs typeface="Arial"/>
                <a:sym typeface="Arial"/>
              </a:rPr>
              <a:t>“I Was a Stranger” Challenge Bible-Reading Guide</a:t>
            </a:r>
            <a:endParaRPr/>
          </a:p>
          <a:p>
            <a:pPr marL="1936750" marR="0" lvl="3" indent="-173735" algn="l" rtl="0">
              <a:spcBef>
                <a:spcPts val="0"/>
              </a:spcBef>
              <a:spcAft>
                <a:spcPts val="0"/>
              </a:spcAft>
              <a:buClr>
                <a:schemeClr val="dk1"/>
              </a:buClr>
              <a:buSzPts val="2736"/>
              <a:buFont typeface="Arial"/>
              <a:buChar char="-"/>
            </a:pPr>
            <a:r>
              <a:rPr lang="en-US" sz="1600" b="0" i="0" u="none" strike="noStrike" cap="none">
                <a:solidFill>
                  <a:schemeClr val="dk1"/>
                </a:solidFill>
                <a:latin typeface="Arial"/>
                <a:ea typeface="Arial"/>
                <a:cs typeface="Arial"/>
                <a:sym typeface="Arial"/>
              </a:rPr>
              <a:t> “The Stranger” Film</a:t>
            </a:r>
            <a:endParaRPr/>
          </a:p>
          <a:p>
            <a:pPr marL="1651000" marR="0" lvl="3" indent="0" algn="l" rtl="0">
              <a:spcBef>
                <a:spcPts val="1900"/>
              </a:spcBef>
              <a:spcAft>
                <a:spcPts val="0"/>
              </a:spcAft>
              <a:buClr>
                <a:schemeClr val="dk1"/>
              </a:buClr>
              <a:buSzPts val="3420"/>
              <a:buFont typeface="Arial"/>
              <a:buNone/>
            </a:pPr>
            <a:endParaRPr sz="2000" b="0" i="0" u="none" strike="noStrike" cap="none">
              <a:solidFill>
                <a:schemeClr val="dk1"/>
              </a:solidFill>
              <a:latin typeface="Arial"/>
              <a:ea typeface="Arial"/>
              <a:cs typeface="Arial"/>
              <a:sym typeface="Arial"/>
            </a:endParaRPr>
          </a:p>
          <a:p>
            <a:pPr marL="1047750" marR="0" lvl="1" indent="-68580" algn="l" rtl="0">
              <a:spcBef>
                <a:spcPts val="1900"/>
              </a:spcBef>
              <a:spcAft>
                <a:spcPts val="0"/>
              </a:spcAft>
              <a:buClr>
                <a:schemeClr val="dk1"/>
              </a:buClr>
              <a:buSzPts val="3420"/>
              <a:buFont typeface="Arial"/>
              <a:buNone/>
            </a:pPr>
            <a:endParaRPr sz="2000" b="0" i="0" u="none" strike="noStrike" cap="none">
              <a:solidFill>
                <a:schemeClr val="dk1"/>
              </a:solidFill>
              <a:latin typeface="Arial"/>
              <a:ea typeface="Arial"/>
              <a:cs typeface="Arial"/>
              <a:sym typeface="Arial"/>
            </a:endParaRPr>
          </a:p>
          <a:p>
            <a:pPr marL="342900" marR="0" lvl="0" indent="-228600" algn="l" rtl="0">
              <a:lnSpc>
                <a:spcPct val="12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90" name="Google Shape;290;p45" descr="Welcoming the Stranger"/>
          <p:cNvPicPr preferRelativeResize="0"/>
          <p:nvPr/>
        </p:nvPicPr>
        <p:blipFill rotWithShape="1">
          <a:blip r:embed="rId7">
            <a:alphaModFix/>
          </a:blip>
          <a:srcRect/>
          <a:stretch/>
        </p:blipFill>
        <p:spPr>
          <a:xfrm>
            <a:off x="7391400" y="144756"/>
            <a:ext cx="1574800" cy="2362200"/>
          </a:xfrm>
          <a:prstGeom prst="rect">
            <a:avLst/>
          </a:prstGeom>
          <a:noFill/>
          <a:ln>
            <a:noFill/>
          </a:ln>
        </p:spPr>
      </p:pic>
      <p:pic>
        <p:nvPicPr>
          <p:cNvPr id="291" name="Google Shape;291;p45"/>
          <p:cNvPicPr preferRelativeResize="0"/>
          <p:nvPr/>
        </p:nvPicPr>
        <p:blipFill rotWithShape="1">
          <a:blip r:embed="rId8">
            <a:alphaModFix/>
          </a:blip>
          <a:srcRect/>
          <a:stretch/>
        </p:blipFill>
        <p:spPr>
          <a:xfrm>
            <a:off x="7369114" y="2513960"/>
            <a:ext cx="1619371" cy="24431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Some Troubling Statistics</a:t>
            </a:r>
            <a:endParaRPr sz="1800" b="1" i="0" u="none" strike="noStrike" cap="none">
              <a:solidFill>
                <a:schemeClr val="dk1"/>
              </a:solidFill>
              <a:latin typeface="Montserrat"/>
              <a:ea typeface="Montserrat"/>
              <a:cs typeface="Montserrat"/>
              <a:sym typeface="Montserrat"/>
            </a:endParaRPr>
          </a:p>
        </p:txBody>
      </p:sp>
      <p:sp>
        <p:nvSpPr>
          <p:cNvPr id="52" name="Google Shape;52;p10"/>
          <p:cNvSpPr txBox="1">
            <a:spLocks noGrp="1"/>
          </p:cNvSpPr>
          <p:nvPr>
            <p:ph type="body" idx="1"/>
          </p:nvPr>
        </p:nvSpPr>
        <p:spPr>
          <a:xfrm>
            <a:off x="685800" y="1352550"/>
            <a:ext cx="77724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But…</a:t>
            </a:r>
            <a:endParaRPr/>
          </a:p>
          <a:p>
            <a:pPr marL="1047750" marR="0" lvl="1" indent="-285749" algn="l" rtl="0">
              <a:spcBef>
                <a:spcPts val="3700"/>
              </a:spcBef>
              <a:spcAft>
                <a:spcPts val="0"/>
              </a:spcAft>
              <a:buClr>
                <a:schemeClr val="dk1"/>
              </a:buClr>
              <a:buSzPts val="4104"/>
              <a:buFont typeface="Arial"/>
              <a:buChar char="-"/>
            </a:pPr>
            <a:r>
              <a:rPr lang="en-US" sz="2400" b="0" i="0" u="none" strike="noStrike" cap="none">
                <a:solidFill>
                  <a:schemeClr val="dk1"/>
                </a:solidFill>
                <a:latin typeface="Arial"/>
                <a:ea typeface="Arial"/>
                <a:cs typeface="Arial"/>
                <a:sym typeface="Arial"/>
              </a:rPr>
              <a:t>Only </a:t>
            </a:r>
            <a:r>
              <a:rPr lang="en-US" sz="2400" b="1" i="0" u="none" strike="noStrike" cap="none">
                <a:solidFill>
                  <a:schemeClr val="dk1"/>
                </a:solidFill>
                <a:latin typeface="Arial"/>
                <a:ea typeface="Arial"/>
                <a:cs typeface="Arial"/>
                <a:sym typeface="Arial"/>
              </a:rPr>
              <a:t>8% </a:t>
            </a:r>
            <a:r>
              <a:rPr lang="en-US" sz="2400" b="0" i="0" u="none" strike="noStrike" cap="none">
                <a:solidFill>
                  <a:schemeClr val="dk1"/>
                </a:solidFill>
                <a:latin typeface="Arial"/>
                <a:ea typeface="Arial"/>
                <a:cs typeface="Arial"/>
                <a:sym typeface="Arial"/>
              </a:rPr>
              <a:t>say their church is currently involved in serving refugees </a:t>
            </a:r>
            <a:r>
              <a:rPr lang="en-US" sz="2400" b="0" i="1" u="none" strike="noStrike" cap="none">
                <a:solidFill>
                  <a:schemeClr val="dk1"/>
                </a:solidFill>
                <a:latin typeface="Arial"/>
                <a:ea typeface="Arial"/>
                <a:cs typeface="Arial"/>
                <a:sym typeface="Arial"/>
              </a:rPr>
              <a:t>locally</a:t>
            </a:r>
            <a:endParaRPr/>
          </a:p>
          <a:p>
            <a:pPr marL="1047750" marR="0" lvl="1" indent="-285749" algn="l" rtl="0">
              <a:spcBef>
                <a:spcPts val="1900"/>
              </a:spcBef>
              <a:spcAft>
                <a:spcPts val="0"/>
              </a:spcAft>
              <a:buClr>
                <a:schemeClr val="dk1"/>
              </a:buClr>
              <a:buSzPts val="4104"/>
              <a:buFont typeface="Arial"/>
              <a:buChar char="-"/>
            </a:pPr>
            <a:r>
              <a:rPr lang="en-US" sz="2400" b="0" i="0" u="none" strike="noStrike" cap="none">
                <a:solidFill>
                  <a:schemeClr val="dk1"/>
                </a:solidFill>
                <a:latin typeface="Arial"/>
                <a:ea typeface="Arial"/>
                <a:cs typeface="Arial"/>
                <a:sym typeface="Arial"/>
              </a:rPr>
              <a:t>Only </a:t>
            </a:r>
            <a:r>
              <a:rPr lang="en-US" sz="2400" b="1" i="0" u="none" strike="noStrike" cap="none">
                <a:solidFill>
                  <a:schemeClr val="dk1"/>
                </a:solidFill>
                <a:latin typeface="Arial"/>
                <a:ea typeface="Arial"/>
                <a:cs typeface="Arial"/>
                <a:sym typeface="Arial"/>
              </a:rPr>
              <a:t>19%</a:t>
            </a:r>
            <a:r>
              <a:rPr lang="en-US" sz="2400" b="0" i="0" u="none" strike="noStrike" cap="none">
                <a:solidFill>
                  <a:schemeClr val="dk1"/>
                </a:solidFill>
                <a:latin typeface="Arial"/>
                <a:ea typeface="Arial"/>
                <a:cs typeface="Arial"/>
                <a:sym typeface="Arial"/>
              </a:rPr>
              <a:t> say their church is currently involved in caring for refugees </a:t>
            </a:r>
            <a:r>
              <a:rPr lang="en-US" sz="2400" b="0" i="1" u="none" strike="noStrike" cap="none">
                <a:solidFill>
                  <a:schemeClr val="dk1"/>
                </a:solidFill>
                <a:latin typeface="Arial"/>
                <a:ea typeface="Arial"/>
                <a:cs typeface="Arial"/>
                <a:sym typeface="Arial"/>
              </a:rPr>
              <a:t>internationally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6"/>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Thinking Biblically</a:t>
            </a:r>
            <a:endParaRPr sz="1800" b="1" i="0" u="none" strike="noStrike" cap="none">
              <a:solidFill>
                <a:schemeClr val="dk1"/>
              </a:solidFill>
              <a:latin typeface="Montserrat"/>
              <a:ea typeface="Montserrat"/>
              <a:cs typeface="Montserrat"/>
              <a:sym typeface="Montserrat"/>
            </a:endParaRPr>
          </a:p>
        </p:txBody>
      </p:sp>
      <p:sp>
        <p:nvSpPr>
          <p:cNvPr id="297" name="Google Shape;297;p46"/>
          <p:cNvSpPr txBox="1">
            <a:spLocks noGrp="1"/>
          </p:cNvSpPr>
          <p:nvPr>
            <p:ph type="body" idx="1"/>
          </p:nvPr>
        </p:nvSpPr>
        <p:spPr>
          <a:xfrm>
            <a:off x="4269346" y="1178401"/>
            <a:ext cx="4876800" cy="297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We are commanded to “practice hospitality” which literally means to practice </a:t>
            </a:r>
            <a:r>
              <a:rPr lang="en-US" sz="2400" b="0" i="1" u="none" strike="noStrike" cap="none">
                <a:solidFill>
                  <a:schemeClr val="dk1"/>
                </a:solidFill>
                <a:latin typeface="Arial"/>
                <a:ea typeface="Arial"/>
                <a:cs typeface="Arial"/>
                <a:sym typeface="Arial"/>
              </a:rPr>
              <a:t>loving strangers </a:t>
            </a:r>
            <a:r>
              <a:rPr lang="en-US" sz="2400" b="0" i="0" u="none" strike="noStrike" cap="none">
                <a:solidFill>
                  <a:schemeClr val="dk1"/>
                </a:solidFill>
                <a:latin typeface="Arial"/>
                <a:ea typeface="Arial"/>
                <a:cs typeface="Arial"/>
                <a:sym typeface="Arial"/>
              </a:rPr>
              <a:t>(Rom. 12:13)—and when we do so, we may be welcoming angels unaware (Heb. 13:2)</a:t>
            </a:r>
            <a:endParaRPr sz="2400" b="0" i="0" u="none" strike="noStrike" cap="none">
              <a:solidFill>
                <a:schemeClr val="dk1"/>
              </a:solidFill>
              <a:latin typeface="Arial"/>
              <a:ea typeface="Arial"/>
              <a:cs typeface="Arial"/>
              <a:sym typeface="Arial"/>
            </a:endParaRPr>
          </a:p>
          <a:p>
            <a:pPr marL="0" marR="0" lvl="0" indent="0" algn="l" rtl="0">
              <a:lnSpc>
                <a:spcPct val="120000"/>
              </a:lnSpc>
              <a:spcBef>
                <a:spcPts val="18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298" name="Google Shape;298;p46"/>
          <p:cNvPicPr preferRelativeResize="0"/>
          <p:nvPr/>
        </p:nvPicPr>
        <p:blipFill rotWithShape="1">
          <a:blip r:embed="rId3">
            <a:alphaModFix/>
          </a:blip>
          <a:srcRect/>
          <a:stretch/>
        </p:blipFill>
        <p:spPr>
          <a:xfrm>
            <a:off x="229740" y="1178401"/>
            <a:ext cx="4342260" cy="32566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txBox="1">
            <a:spLocks noGrp="1"/>
          </p:cNvSpPr>
          <p:nvPr>
            <p:ph type="title"/>
          </p:nvPr>
        </p:nvSpPr>
        <p:spPr>
          <a:xfrm>
            <a:off x="533400" y="438150"/>
            <a:ext cx="7772400" cy="8366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4800"/>
              <a:buFont typeface="Arial"/>
              <a:buNone/>
            </a:pPr>
            <a:r>
              <a:rPr lang="en-US" sz="4800" b="1" i="0" u="none" strike="noStrike" cap="none">
                <a:solidFill>
                  <a:schemeClr val="dk1"/>
                </a:solidFill>
                <a:latin typeface="Montserrat"/>
                <a:ea typeface="Montserrat"/>
                <a:cs typeface="Montserrat"/>
                <a:sym typeface="Montserrat"/>
              </a:rPr>
              <a:t>Q&amp;A</a:t>
            </a:r>
            <a:endParaRPr sz="4800" b="1" i="0" u="none" strike="noStrike" cap="none">
              <a:solidFill>
                <a:schemeClr val="dk1"/>
              </a:solidFill>
              <a:latin typeface="Montserrat"/>
              <a:ea typeface="Montserrat"/>
              <a:cs typeface="Montserrat"/>
              <a:sym typeface="Montserrat"/>
            </a:endParaRPr>
          </a:p>
        </p:txBody>
      </p:sp>
      <p:sp>
        <p:nvSpPr>
          <p:cNvPr id="304" name="Google Shape;304;p47"/>
          <p:cNvSpPr txBox="1"/>
          <p:nvPr/>
        </p:nvSpPr>
        <p:spPr>
          <a:xfrm>
            <a:off x="1295400" y="1352550"/>
            <a:ext cx="7848600" cy="39395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rgbClr val="000000"/>
                </a:solidFill>
                <a:latin typeface="Gill Sans"/>
                <a:ea typeface="Gill Sans"/>
                <a:cs typeface="Gill Sans"/>
                <a:sym typeface="Gill Sans"/>
              </a:rPr>
              <a:t>Stay up to date:</a:t>
            </a:r>
            <a:endParaRPr/>
          </a:p>
          <a:p>
            <a:pPr marL="0" marR="0" lvl="0" indent="0" algn="l" rtl="0">
              <a:spcBef>
                <a:spcPts val="0"/>
              </a:spcBef>
              <a:spcAft>
                <a:spcPts val="0"/>
              </a:spcAft>
              <a:buNone/>
            </a:pPr>
            <a:r>
              <a:rPr lang="en-US" sz="2500">
                <a:solidFill>
                  <a:srgbClr val="000000"/>
                </a:solidFill>
                <a:latin typeface="Gill Sans"/>
                <a:ea typeface="Gill Sans"/>
                <a:cs typeface="Gill Sans"/>
                <a:sym typeface="Gill Sans"/>
              </a:rPr>
              <a:t>	</a:t>
            </a:r>
            <a:endParaRPr sz="2500">
              <a:solidFill>
                <a:srgbClr val="000000"/>
              </a:solidFill>
              <a:latin typeface="Gill Sans"/>
              <a:ea typeface="Gill Sans"/>
              <a:cs typeface="Gill Sans"/>
              <a:sym typeface="Gill Sans"/>
            </a:endParaRPr>
          </a:p>
          <a:p>
            <a:pPr marL="0" marR="0" lvl="0" indent="0" algn="l" rtl="0">
              <a:spcBef>
                <a:spcPts val="0"/>
              </a:spcBef>
              <a:spcAft>
                <a:spcPts val="0"/>
              </a:spcAft>
              <a:buNone/>
            </a:pPr>
            <a:r>
              <a:rPr lang="en-US" sz="2500">
                <a:solidFill>
                  <a:srgbClr val="000000"/>
                </a:solidFill>
                <a:latin typeface="Gill Sans"/>
                <a:ea typeface="Gill Sans"/>
                <a:cs typeface="Gill Sans"/>
                <a:sym typeface="Gill Sans"/>
              </a:rPr>
              <a:t>- Twitter:	@MatthewSoerens</a:t>
            </a:r>
            <a:endParaRPr sz="2500">
              <a:solidFill>
                <a:srgbClr val="000000"/>
              </a:solidFill>
              <a:latin typeface="Gill Sans"/>
              <a:ea typeface="Gill Sans"/>
              <a:cs typeface="Gill Sans"/>
              <a:sym typeface="Gill Sans"/>
            </a:endParaRPr>
          </a:p>
          <a:p>
            <a:pPr marL="0" marR="0" lvl="0" indent="0" algn="l" rtl="0">
              <a:spcBef>
                <a:spcPts val="0"/>
              </a:spcBef>
              <a:spcAft>
                <a:spcPts val="0"/>
              </a:spcAft>
              <a:buNone/>
            </a:pPr>
            <a:r>
              <a:rPr lang="en-US" sz="2500">
                <a:solidFill>
                  <a:srgbClr val="000000"/>
                </a:solidFill>
                <a:latin typeface="Gill Sans"/>
                <a:ea typeface="Gill Sans"/>
                <a:cs typeface="Gill Sans"/>
                <a:sym typeface="Gill Sans"/>
              </a:rPr>
              <a:t>		@WorldRelief</a:t>
            </a:r>
            <a:endParaRPr sz="2500">
              <a:solidFill>
                <a:srgbClr val="000000"/>
              </a:solidFill>
              <a:latin typeface="Gill Sans"/>
              <a:ea typeface="Gill Sans"/>
              <a:cs typeface="Gill Sans"/>
              <a:sym typeface="Gill Sans"/>
            </a:endParaRPr>
          </a:p>
          <a:p>
            <a:pPr marL="0" marR="0" lvl="0" indent="0" algn="l" rtl="0">
              <a:spcBef>
                <a:spcPts val="0"/>
              </a:spcBef>
              <a:spcAft>
                <a:spcPts val="0"/>
              </a:spcAft>
              <a:buNone/>
            </a:pPr>
            <a:r>
              <a:rPr lang="en-US" sz="2500">
                <a:solidFill>
                  <a:srgbClr val="000000"/>
                </a:solidFill>
                <a:latin typeface="Gill Sans"/>
                <a:ea typeface="Gill Sans"/>
                <a:cs typeface="Gill Sans"/>
                <a:sym typeface="Gill Sans"/>
              </a:rPr>
              <a:t>		@Seek_the_Peace </a:t>
            </a:r>
            <a:endParaRPr sz="2500">
              <a:solidFill>
                <a:srgbClr val="000000"/>
              </a:solidFill>
              <a:latin typeface="Gill Sans"/>
              <a:ea typeface="Gill Sans"/>
              <a:cs typeface="Gill Sans"/>
              <a:sym typeface="Gill Sans"/>
            </a:endParaRPr>
          </a:p>
          <a:p>
            <a:pPr marL="0" marR="0" lvl="0" indent="0" algn="l" rtl="0">
              <a:spcBef>
                <a:spcPts val="0"/>
              </a:spcBef>
              <a:spcAft>
                <a:spcPts val="0"/>
              </a:spcAft>
              <a:buNone/>
            </a:pPr>
            <a:r>
              <a:rPr lang="en-US" sz="2500">
                <a:solidFill>
                  <a:srgbClr val="000000"/>
                </a:solidFill>
                <a:latin typeface="Gill Sans"/>
                <a:ea typeface="Gill Sans"/>
                <a:cs typeface="Gill Sans"/>
                <a:sym typeface="Gill Sans"/>
              </a:rPr>
              <a:t>- Facebook:</a:t>
            </a:r>
            <a:endParaRPr/>
          </a:p>
          <a:p>
            <a:pPr marL="0" marR="0" lvl="0" indent="0" algn="l" rtl="0">
              <a:spcBef>
                <a:spcPts val="0"/>
              </a:spcBef>
              <a:spcAft>
                <a:spcPts val="0"/>
              </a:spcAft>
              <a:buNone/>
            </a:pPr>
            <a:r>
              <a:rPr lang="en-US" sz="2500">
                <a:solidFill>
                  <a:srgbClr val="000000"/>
                </a:solidFill>
                <a:latin typeface="Gill Sans"/>
                <a:ea typeface="Gill Sans"/>
                <a:cs typeface="Gill Sans"/>
                <a:sym typeface="Gill Sans"/>
              </a:rPr>
              <a:t>		Matthew Soerens</a:t>
            </a:r>
            <a:endParaRPr/>
          </a:p>
          <a:p>
            <a:pPr marL="0" marR="0" lvl="0" indent="0" algn="l" rtl="0">
              <a:spcBef>
                <a:spcPts val="0"/>
              </a:spcBef>
              <a:spcAft>
                <a:spcPts val="0"/>
              </a:spcAft>
              <a:buNone/>
            </a:pPr>
            <a:r>
              <a:rPr lang="en-US" sz="2500">
                <a:solidFill>
                  <a:srgbClr val="000000"/>
                </a:solidFill>
                <a:latin typeface="Gill Sans"/>
                <a:ea typeface="Gill Sans"/>
                <a:cs typeface="Gill Sans"/>
                <a:sym typeface="Gill Sans"/>
              </a:rPr>
              <a:t>		World Relief</a:t>
            </a:r>
            <a:endParaRPr/>
          </a:p>
          <a:p>
            <a:pPr marL="0" marR="0" lvl="0" indent="0" algn="l" rtl="0">
              <a:spcBef>
                <a:spcPts val="0"/>
              </a:spcBef>
              <a:spcAft>
                <a:spcPts val="0"/>
              </a:spcAft>
              <a:buNone/>
            </a:pPr>
            <a:r>
              <a:rPr lang="en-US" sz="2500">
                <a:solidFill>
                  <a:srgbClr val="000000"/>
                </a:solidFill>
                <a:latin typeface="Gill Sans"/>
                <a:ea typeface="Gill Sans"/>
                <a:cs typeface="Gill Sans"/>
                <a:sym typeface="Gill Sans"/>
              </a:rPr>
              <a:t>		Seek the Peace</a:t>
            </a:r>
            <a:endParaRPr sz="2500">
              <a:solidFill>
                <a:srgbClr val="000000"/>
              </a:solidFill>
              <a:latin typeface="Gill Sans"/>
              <a:ea typeface="Gill Sans"/>
              <a:cs typeface="Gill Sans"/>
              <a:sym typeface="Gill Sans"/>
            </a:endParaRPr>
          </a:p>
          <a:p>
            <a:pPr marL="0" marR="0" lvl="0" indent="0" algn="l" rtl="0">
              <a:spcBef>
                <a:spcPts val="0"/>
              </a:spcBef>
              <a:spcAft>
                <a:spcPts val="0"/>
              </a:spcAft>
              <a:buNone/>
            </a:pPr>
            <a:r>
              <a:rPr lang="en-US" sz="2500">
                <a:solidFill>
                  <a:srgbClr val="000000"/>
                </a:solidFill>
                <a:latin typeface="Gill Sans"/>
                <a:ea typeface="Gill Sans"/>
                <a:cs typeface="Gill Sans"/>
                <a:sym typeface="Gill Sans"/>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Some Troubling Statistics</a:t>
            </a:r>
            <a:endParaRPr sz="1800" b="1" i="0" u="none" strike="noStrike" cap="none">
              <a:solidFill>
                <a:schemeClr val="dk1"/>
              </a:solidFill>
              <a:latin typeface="Montserrat"/>
              <a:ea typeface="Montserrat"/>
              <a:cs typeface="Montserrat"/>
              <a:sym typeface="Montserrat"/>
            </a:endParaRPr>
          </a:p>
        </p:txBody>
      </p:sp>
      <p:sp>
        <p:nvSpPr>
          <p:cNvPr id="58" name="Google Shape;58;p11"/>
          <p:cNvSpPr txBox="1">
            <a:spLocks noGrp="1"/>
          </p:cNvSpPr>
          <p:nvPr>
            <p:ph type="body" idx="1"/>
          </p:nvPr>
        </p:nvSpPr>
        <p:spPr>
          <a:xfrm>
            <a:off x="685800" y="1123950"/>
            <a:ext cx="7772400" cy="2895600"/>
          </a:xfrm>
          <a:prstGeom prst="rect">
            <a:avLst/>
          </a:prstGeom>
          <a:noFill/>
          <a:ln>
            <a:noFill/>
          </a:ln>
        </p:spPr>
        <p:txBody>
          <a:bodyPr spcFirstLastPara="1" wrap="square" lIns="91425" tIns="45700" rIns="91425" bIns="45700" anchor="t" anchorCtr="0">
            <a:noAutofit/>
          </a:bodyPr>
          <a:lstStyle/>
          <a:p>
            <a:pPr marL="1047750" marR="0" lvl="1" indent="-304038" algn="l" rtl="0">
              <a:spcBef>
                <a:spcPts val="0"/>
              </a:spcBef>
              <a:spcAft>
                <a:spcPts val="0"/>
              </a:spcAft>
              <a:buClr>
                <a:schemeClr val="dk1"/>
              </a:buClr>
              <a:buSzPts val="4788"/>
              <a:buFont typeface="Arial"/>
              <a:buChar char="-"/>
            </a:pPr>
            <a:r>
              <a:rPr lang="en-US" sz="2800" b="1" i="0" u="none" strike="noStrike" cap="none">
                <a:solidFill>
                  <a:schemeClr val="dk1"/>
                </a:solidFill>
                <a:latin typeface="Arial"/>
                <a:ea typeface="Arial"/>
                <a:cs typeface="Arial"/>
                <a:sym typeface="Arial"/>
              </a:rPr>
              <a:t>57% </a:t>
            </a:r>
            <a:r>
              <a:rPr lang="en-US" sz="2800" b="0" i="0" u="none" strike="noStrike" cap="none">
                <a:solidFill>
                  <a:schemeClr val="dk1"/>
                </a:solidFill>
                <a:latin typeface="Arial"/>
                <a:ea typeface="Arial"/>
                <a:cs typeface="Arial"/>
                <a:sym typeface="Arial"/>
              </a:rPr>
              <a:t>of evangelical Christians (and 69% of white evangelicals) say that the arrival of immigrants to their community presents a </a:t>
            </a:r>
            <a:r>
              <a:rPr lang="en-US" sz="2800" b="0" i="1" u="none" strike="noStrike" cap="none">
                <a:solidFill>
                  <a:schemeClr val="dk1"/>
                </a:solidFill>
                <a:latin typeface="Arial"/>
                <a:ea typeface="Arial"/>
                <a:cs typeface="Arial"/>
                <a:sym typeface="Arial"/>
              </a:rPr>
              <a:t>threat</a:t>
            </a:r>
            <a:r>
              <a:rPr lang="en-US" sz="2800" b="0" i="0" u="none" strike="noStrike" cap="none">
                <a:solidFill>
                  <a:schemeClr val="dk1"/>
                </a:solidFill>
                <a:latin typeface="Arial"/>
                <a:ea typeface="Arial"/>
                <a:cs typeface="Arial"/>
                <a:sym typeface="Arial"/>
              </a:rPr>
              <a:t> or a </a:t>
            </a:r>
            <a:r>
              <a:rPr lang="en-US" sz="2800" b="0" i="1" u="none" strike="noStrike" cap="none">
                <a:solidFill>
                  <a:schemeClr val="dk1"/>
                </a:solidFill>
                <a:latin typeface="Arial"/>
                <a:ea typeface="Arial"/>
                <a:cs typeface="Arial"/>
                <a:sym typeface="Arial"/>
              </a:rPr>
              <a:t>burden</a:t>
            </a:r>
            <a:r>
              <a:rPr lang="en-US" sz="2800" b="0" i="0" u="none" strike="noStrike" cap="none">
                <a:solidFill>
                  <a:schemeClr val="dk1"/>
                </a:solidFill>
                <a:latin typeface="Arial"/>
                <a:ea typeface="Arial"/>
                <a:cs typeface="Arial"/>
                <a:sym typeface="Arial"/>
              </a:rPr>
              <a:t> of some sort</a:t>
            </a:r>
            <a:endParaRPr/>
          </a:p>
          <a:p>
            <a:pPr marL="1047750" marR="0" lvl="1" indent="-304038" algn="l" rtl="0">
              <a:spcBef>
                <a:spcPts val="1900"/>
              </a:spcBef>
              <a:spcAft>
                <a:spcPts val="0"/>
              </a:spcAft>
              <a:buClr>
                <a:schemeClr val="dk1"/>
              </a:buClr>
              <a:buSzPts val="4788"/>
              <a:buFont typeface="Arial"/>
              <a:buChar char="-"/>
            </a:pPr>
            <a:r>
              <a:rPr lang="en-US" sz="2800" b="0" i="0" u="none" strike="noStrike" cap="none">
                <a:solidFill>
                  <a:schemeClr val="dk1"/>
                </a:solidFill>
                <a:latin typeface="Arial"/>
                <a:ea typeface="Arial"/>
                <a:cs typeface="Arial"/>
                <a:sym typeface="Arial"/>
              </a:rPr>
              <a:t>Only </a:t>
            </a:r>
            <a:r>
              <a:rPr lang="en-US" sz="2800" b="1" i="0" u="none" strike="noStrike" cap="none">
                <a:solidFill>
                  <a:schemeClr val="dk1"/>
                </a:solidFill>
                <a:latin typeface="Arial"/>
                <a:ea typeface="Arial"/>
                <a:cs typeface="Arial"/>
                <a:sym typeface="Arial"/>
              </a:rPr>
              <a:t>42% </a:t>
            </a:r>
            <a:r>
              <a:rPr lang="en-US" sz="2800" b="0" i="0" u="none" strike="noStrike" cap="none">
                <a:solidFill>
                  <a:schemeClr val="dk1"/>
                </a:solidFill>
                <a:latin typeface="Arial"/>
                <a:ea typeface="Arial"/>
                <a:cs typeface="Arial"/>
                <a:sym typeface="Arial"/>
              </a:rPr>
              <a:t>say it presents “an opportunity to introduce them to Jesus”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3"/>
              </a:rPr>
              <a:t>LifeWay Research</a:t>
            </a:r>
            <a:r>
              <a:rPr lang="en-US"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1047750" marR="0" lvl="1" indent="0" algn="l" rtl="0">
              <a:spcBef>
                <a:spcPts val="1900"/>
              </a:spcBef>
              <a:spcAft>
                <a:spcPts val="0"/>
              </a:spcAft>
              <a:buClr>
                <a:schemeClr val="dk1"/>
              </a:buClr>
              <a:buSzPts val="4788"/>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Some Troubling Statistics</a:t>
            </a:r>
            <a:endParaRPr sz="1800" b="1" i="0" u="none" strike="noStrike" cap="none">
              <a:solidFill>
                <a:schemeClr val="dk1"/>
              </a:solidFill>
              <a:latin typeface="Montserrat"/>
              <a:ea typeface="Montserrat"/>
              <a:cs typeface="Montserrat"/>
              <a:sym typeface="Montserrat"/>
            </a:endParaRPr>
          </a:p>
        </p:txBody>
      </p:sp>
      <p:sp>
        <p:nvSpPr>
          <p:cNvPr id="64" name="Google Shape;64;p12"/>
          <p:cNvSpPr txBox="1">
            <a:spLocks noGrp="1"/>
          </p:cNvSpPr>
          <p:nvPr>
            <p:ph type="body" idx="1"/>
          </p:nvPr>
        </p:nvSpPr>
        <p:spPr>
          <a:xfrm>
            <a:off x="685800" y="1352550"/>
            <a:ext cx="7772400" cy="2895600"/>
          </a:xfrm>
          <a:prstGeom prst="rect">
            <a:avLst/>
          </a:prstGeom>
          <a:noFill/>
          <a:ln>
            <a:noFill/>
          </a:ln>
        </p:spPr>
        <p:txBody>
          <a:bodyPr spcFirstLastPara="1" wrap="square" lIns="91425" tIns="45700" rIns="91425" bIns="45700" anchor="t" anchorCtr="0">
            <a:noAutofit/>
          </a:bodyPr>
          <a:lstStyle/>
          <a:p>
            <a:pPr marL="1047750" marR="0" lvl="1" indent="-304038" algn="l" rtl="0">
              <a:spcBef>
                <a:spcPts val="0"/>
              </a:spcBef>
              <a:spcAft>
                <a:spcPts val="0"/>
              </a:spcAft>
              <a:buClr>
                <a:schemeClr val="dk1"/>
              </a:buClr>
              <a:buSzPts val="4788"/>
              <a:buFont typeface="Arial"/>
              <a:buChar char="-"/>
            </a:pPr>
            <a:r>
              <a:rPr lang="en-US" sz="2800" b="0" i="0" u="none" strike="noStrike" cap="none">
                <a:solidFill>
                  <a:schemeClr val="dk1"/>
                </a:solidFill>
                <a:latin typeface="Arial"/>
                <a:ea typeface="Arial"/>
                <a:cs typeface="Arial"/>
                <a:sym typeface="Arial"/>
              </a:rPr>
              <a:t>Just </a:t>
            </a:r>
            <a:r>
              <a:rPr lang="en-US" sz="2800" b="1" i="0" u="none" strike="noStrike" cap="none">
                <a:solidFill>
                  <a:schemeClr val="dk1"/>
                </a:solidFill>
                <a:latin typeface="Arial"/>
                <a:ea typeface="Arial"/>
                <a:cs typeface="Arial"/>
                <a:sym typeface="Arial"/>
              </a:rPr>
              <a:t>12% </a:t>
            </a:r>
            <a:r>
              <a:rPr lang="en-US" sz="2800" b="0" i="0" u="none" strike="noStrike" cap="none">
                <a:solidFill>
                  <a:schemeClr val="dk1"/>
                </a:solidFill>
                <a:latin typeface="Arial"/>
                <a:ea typeface="Arial"/>
                <a:cs typeface="Arial"/>
                <a:sym typeface="Arial"/>
              </a:rPr>
              <a:t>of evangelical Christians say their views on the arrival of refugees and other immigrants are primarily informed by the Bible</a:t>
            </a:r>
            <a:endParaRPr/>
          </a:p>
          <a:p>
            <a:pPr marL="1047750" marR="0" lvl="1" indent="0" algn="l" rtl="0">
              <a:spcBef>
                <a:spcPts val="1900"/>
              </a:spcBef>
              <a:spcAft>
                <a:spcPts val="0"/>
              </a:spcAft>
              <a:buClr>
                <a:schemeClr val="dk1"/>
              </a:buClr>
              <a:buSzPts val="4788"/>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Thinking Biblically</a:t>
            </a:r>
            <a:endParaRPr sz="1800" b="1" i="0" u="none" strike="noStrike" cap="none">
              <a:solidFill>
                <a:schemeClr val="dk1"/>
              </a:solidFill>
              <a:latin typeface="Montserrat"/>
              <a:ea typeface="Montserrat"/>
              <a:cs typeface="Montserrat"/>
              <a:sym typeface="Montserrat"/>
            </a:endParaRPr>
          </a:p>
        </p:txBody>
      </p:sp>
      <p:sp>
        <p:nvSpPr>
          <p:cNvPr id="70" name="Google Shape;70;p13"/>
          <p:cNvSpPr txBox="1">
            <a:spLocks noGrp="1"/>
          </p:cNvSpPr>
          <p:nvPr>
            <p:ph type="body" idx="1"/>
          </p:nvPr>
        </p:nvSpPr>
        <p:spPr>
          <a:xfrm>
            <a:off x="685800" y="1352550"/>
            <a:ext cx="42672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3600"/>
              <a:buFont typeface="Arial"/>
              <a:buChar char="–"/>
            </a:pPr>
            <a:r>
              <a:rPr lang="en-US" sz="3600" b="0" i="0" u="none" strike="noStrike" cap="none">
                <a:solidFill>
                  <a:schemeClr val="dk1"/>
                </a:solidFill>
                <a:latin typeface="Arial"/>
                <a:ea typeface="Arial"/>
                <a:cs typeface="Arial"/>
                <a:sym typeface="Arial"/>
              </a:rPr>
              <a:t>Jesus Himself was a refugee </a:t>
            </a:r>
            <a:r>
              <a:rPr lang="en-US" sz="1800" b="0" i="0" u="none" strike="noStrike" cap="none">
                <a:solidFill>
                  <a:schemeClr val="dk1"/>
                </a:solidFill>
                <a:latin typeface="Arial"/>
                <a:ea typeface="Arial"/>
                <a:cs typeface="Arial"/>
                <a:sym typeface="Arial"/>
              </a:rPr>
              <a:t>(Matt. 2:13-18)</a:t>
            </a:r>
            <a:endParaRPr sz="3600" b="0" i="0" u="none" strike="noStrike" cap="none">
              <a:solidFill>
                <a:schemeClr val="dk1"/>
              </a:solidFill>
              <a:latin typeface="Arial"/>
              <a:ea typeface="Arial"/>
              <a:cs typeface="Arial"/>
              <a:sym typeface="Arial"/>
            </a:endParaRPr>
          </a:p>
          <a:p>
            <a:pPr marL="1047750" marR="0" lvl="1" indent="0" algn="l" rtl="0">
              <a:spcBef>
                <a:spcPts val="3700"/>
              </a:spcBef>
              <a:spcAft>
                <a:spcPts val="0"/>
              </a:spcAft>
              <a:buClr>
                <a:schemeClr val="dk1"/>
              </a:buClr>
              <a:buSzPts val="4788"/>
              <a:buFont typeface="Arial"/>
              <a:buNone/>
            </a:pPr>
            <a:endParaRPr sz="2800" b="0" i="0" u="none" strike="noStrike" cap="none">
              <a:solidFill>
                <a:schemeClr val="dk1"/>
              </a:solidFill>
              <a:latin typeface="Arial"/>
              <a:ea typeface="Arial"/>
              <a:cs typeface="Arial"/>
              <a:sym typeface="Arial"/>
            </a:endParaRPr>
          </a:p>
        </p:txBody>
      </p:sp>
      <p:pic>
        <p:nvPicPr>
          <p:cNvPr id="71" name="Google Shape;71;p13" descr="SC171946.jpg"/>
          <p:cNvPicPr preferRelativeResize="0"/>
          <p:nvPr/>
        </p:nvPicPr>
        <p:blipFill rotWithShape="1">
          <a:blip r:embed="rId3">
            <a:alphaModFix/>
          </a:blip>
          <a:srcRect/>
          <a:stretch/>
        </p:blipFill>
        <p:spPr>
          <a:xfrm>
            <a:off x="4594184" y="1123950"/>
            <a:ext cx="4397415" cy="24433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Legal Definition of a Refugee</a:t>
            </a:r>
            <a:endParaRPr sz="1800" b="1" i="0" u="none" strike="noStrike" cap="none">
              <a:solidFill>
                <a:schemeClr val="dk1"/>
              </a:solidFill>
              <a:latin typeface="Montserrat"/>
              <a:ea typeface="Montserrat"/>
              <a:cs typeface="Montserrat"/>
              <a:sym typeface="Montserrat"/>
            </a:endParaRPr>
          </a:p>
        </p:txBody>
      </p:sp>
      <p:sp>
        <p:nvSpPr>
          <p:cNvPr id="77" name="Google Shape;77;p14"/>
          <p:cNvSpPr txBox="1">
            <a:spLocks noGrp="1"/>
          </p:cNvSpPr>
          <p:nvPr>
            <p:ph type="body" idx="1"/>
          </p:nvPr>
        </p:nvSpPr>
        <p:spPr>
          <a:xfrm>
            <a:off x="381000" y="945997"/>
            <a:ext cx="87630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 refugee is a person who has fled their </a:t>
            </a:r>
            <a:r>
              <a:rPr lang="en-US" sz="2400" b="0" i="1" u="none" strike="noStrike" cap="none">
                <a:solidFill>
                  <a:schemeClr val="dk1"/>
                </a:solidFill>
                <a:latin typeface="Arial"/>
                <a:ea typeface="Arial"/>
                <a:cs typeface="Arial"/>
                <a:sym typeface="Arial"/>
              </a:rPr>
              <a:t>country </a:t>
            </a:r>
            <a:r>
              <a:rPr lang="en-US" sz="2400" b="0" i="0" u="none" strike="noStrike" cap="none">
                <a:solidFill>
                  <a:schemeClr val="dk1"/>
                </a:solidFill>
                <a:latin typeface="Arial"/>
                <a:ea typeface="Arial"/>
                <a:cs typeface="Arial"/>
                <a:sym typeface="Arial"/>
              </a:rPr>
              <a:t>because of a well-founded </a:t>
            </a:r>
            <a:r>
              <a:rPr lang="en-US" sz="2400" b="0" i="1" u="none" strike="noStrike" cap="none">
                <a:solidFill>
                  <a:schemeClr val="dk1"/>
                </a:solidFill>
                <a:latin typeface="Arial"/>
                <a:ea typeface="Arial"/>
                <a:cs typeface="Arial"/>
                <a:sym typeface="Arial"/>
              </a:rPr>
              <a:t>fear of persecution </a:t>
            </a:r>
            <a:r>
              <a:rPr lang="en-US" sz="2400" b="0" i="0" u="none" strike="noStrike" cap="none">
                <a:solidFill>
                  <a:schemeClr val="dk1"/>
                </a:solidFill>
                <a:latin typeface="Arial"/>
                <a:ea typeface="Arial"/>
                <a:cs typeface="Arial"/>
                <a:sym typeface="Arial"/>
              </a:rPr>
              <a:t>on account of their</a:t>
            </a:r>
            <a:endParaRPr/>
          </a:p>
          <a:p>
            <a:pPr marL="342900" marR="0" lvl="0" indent="-228600" algn="l" rtl="0">
              <a:lnSpc>
                <a:spcPct val="120000"/>
              </a:lnSpc>
              <a:spcBef>
                <a:spcPts val="18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228600" algn="l" rtl="0">
              <a:lnSpc>
                <a:spcPct val="120000"/>
              </a:lnSpc>
              <a:spcBef>
                <a:spcPts val="18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228600" algn="l" rtl="0">
              <a:lnSpc>
                <a:spcPct val="120000"/>
              </a:lnSpc>
              <a:spcBef>
                <a:spcPts val="18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120000"/>
              </a:lnSpc>
              <a:spcBef>
                <a:spcPts val="18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Globally, 25.4 </a:t>
            </a:r>
            <a:r>
              <a:rPr lang="en-US" sz="1800" b="0" i="1" u="none" strike="noStrike" cap="none">
                <a:solidFill>
                  <a:schemeClr val="dk1"/>
                </a:solidFill>
                <a:latin typeface="Arial"/>
                <a:ea typeface="Arial"/>
                <a:cs typeface="Arial"/>
                <a:sym typeface="Arial"/>
              </a:rPr>
              <a:t>million </a:t>
            </a:r>
            <a:r>
              <a:rPr lang="en-US" sz="1800" b="0" i="0" u="none" strike="noStrike" cap="none">
                <a:solidFill>
                  <a:schemeClr val="dk1"/>
                </a:solidFill>
                <a:latin typeface="Arial"/>
                <a:ea typeface="Arial"/>
                <a:cs typeface="Arial"/>
                <a:sym typeface="Arial"/>
              </a:rPr>
              <a:t>people meet this definition, not including more than 40 million who are “internally displaced” </a:t>
            </a:r>
            <a:r>
              <a:rPr lang="en-US" sz="1200" b="0" i="0" u="none" strike="noStrike" cap="none">
                <a:solidFill>
                  <a:schemeClr val="dk1"/>
                </a:solidFill>
                <a:latin typeface="Arial"/>
                <a:ea typeface="Arial"/>
                <a:cs typeface="Arial"/>
                <a:sym typeface="Arial"/>
              </a:rPr>
              <a:t>(</a:t>
            </a:r>
            <a:r>
              <a:rPr lang="en-US" sz="1200" b="0" i="0" u="sng" strike="noStrike" cap="none">
                <a:solidFill>
                  <a:schemeClr val="hlink"/>
                </a:solidFill>
                <a:latin typeface="Arial"/>
                <a:ea typeface="Arial"/>
                <a:cs typeface="Arial"/>
                <a:sym typeface="Arial"/>
                <a:hlinkClick r:id="rId3"/>
              </a:rPr>
              <a:t>UN High Commissioner for Refugees</a:t>
            </a:r>
            <a:r>
              <a:rPr lang="en-US" sz="1200" b="0" i="0" u="none" strike="noStrike" cap="none">
                <a:solidFill>
                  <a:schemeClr val="dk1"/>
                </a:solidFill>
                <a:latin typeface="Arial"/>
                <a:ea typeface="Arial"/>
                <a:cs typeface="Arial"/>
                <a:sym typeface="Arial"/>
              </a:rPr>
              <a:t>)</a:t>
            </a:r>
            <a:endParaRPr/>
          </a:p>
          <a:p>
            <a:pPr marL="1047750" marR="0" lvl="1" indent="0" algn="l" rtl="0">
              <a:spcBef>
                <a:spcPts val="3700"/>
              </a:spcBef>
              <a:spcAft>
                <a:spcPts val="0"/>
              </a:spcAft>
              <a:buClr>
                <a:schemeClr val="dk1"/>
              </a:buClr>
              <a:buSzPts val="4788"/>
              <a:buFont typeface="Arial"/>
              <a:buNone/>
            </a:pPr>
            <a:endParaRPr sz="2800" b="0" i="0" u="none" strike="noStrike" cap="none">
              <a:solidFill>
                <a:schemeClr val="dk1"/>
              </a:solidFill>
              <a:latin typeface="Arial"/>
              <a:ea typeface="Arial"/>
              <a:cs typeface="Arial"/>
              <a:sym typeface="Arial"/>
            </a:endParaRPr>
          </a:p>
        </p:txBody>
      </p:sp>
      <p:pic>
        <p:nvPicPr>
          <p:cNvPr id="78" name="Google Shape;78;p14"/>
          <p:cNvPicPr preferRelativeResize="0"/>
          <p:nvPr/>
        </p:nvPicPr>
        <p:blipFill rotWithShape="1">
          <a:blip r:embed="rId4">
            <a:alphaModFix/>
          </a:blip>
          <a:srcRect/>
          <a:stretch/>
        </p:blipFill>
        <p:spPr>
          <a:xfrm>
            <a:off x="4056784" y="1950546"/>
            <a:ext cx="2402032" cy="1432684"/>
          </a:xfrm>
          <a:prstGeom prst="rect">
            <a:avLst/>
          </a:prstGeom>
          <a:noFill/>
          <a:ln>
            <a:noFill/>
          </a:ln>
        </p:spPr>
      </p:pic>
      <p:sp>
        <p:nvSpPr>
          <p:cNvPr id="79" name="Google Shape;79;p14"/>
          <p:cNvSpPr/>
          <p:nvPr/>
        </p:nvSpPr>
        <p:spPr>
          <a:xfrm>
            <a:off x="533400" y="2190750"/>
            <a:ext cx="4572000" cy="1410643"/>
          </a:xfrm>
          <a:prstGeom prst="rect">
            <a:avLst/>
          </a:prstGeom>
          <a:noFill/>
          <a:ln>
            <a:noFill/>
          </a:ln>
        </p:spPr>
        <p:txBody>
          <a:bodyPr spcFirstLastPara="1" wrap="square" lIns="91425" tIns="45700" rIns="91425" bIns="45700" anchor="t" anchorCtr="0">
            <a:noAutofit/>
          </a:bodyPr>
          <a:lstStyle/>
          <a:p>
            <a:pPr marL="1047750" marR="0" lvl="1" indent="-285750" algn="l" rtl="0">
              <a:spcBef>
                <a:spcPts val="0"/>
              </a:spcBef>
              <a:spcAft>
                <a:spcPts val="0"/>
              </a:spcAft>
              <a:buClr>
                <a:srgbClr val="000000"/>
              </a:buClr>
              <a:buSzPts val="3078"/>
              <a:buFont typeface="Arial"/>
              <a:buChar char="-"/>
            </a:pPr>
            <a:r>
              <a:rPr lang="en-US" sz="1800" b="0" i="0" u="none" strike="noStrike" cap="none">
                <a:solidFill>
                  <a:srgbClr val="000000"/>
                </a:solidFill>
                <a:latin typeface="Arial"/>
                <a:ea typeface="Arial"/>
                <a:cs typeface="Arial"/>
                <a:sym typeface="Arial"/>
              </a:rPr>
              <a:t>Race</a:t>
            </a:r>
            <a:endParaRPr/>
          </a:p>
          <a:p>
            <a:pPr marL="1047750" marR="0" lvl="1" indent="-285750" algn="l" rtl="0">
              <a:spcBef>
                <a:spcPts val="1900"/>
              </a:spcBef>
              <a:spcAft>
                <a:spcPts val="0"/>
              </a:spcAft>
              <a:buClr>
                <a:srgbClr val="000000"/>
              </a:buClr>
              <a:buSzPts val="3078"/>
              <a:buFont typeface="Arial"/>
              <a:buChar char="-"/>
            </a:pPr>
            <a:r>
              <a:rPr lang="en-US" sz="1800" b="0" i="0" u="none" strike="noStrike" cap="none">
                <a:solidFill>
                  <a:srgbClr val="000000"/>
                </a:solidFill>
                <a:latin typeface="Arial"/>
                <a:ea typeface="Arial"/>
                <a:cs typeface="Arial"/>
                <a:sym typeface="Arial"/>
              </a:rPr>
              <a:t>Religion</a:t>
            </a:r>
            <a:endParaRPr/>
          </a:p>
          <a:p>
            <a:pPr marL="1047750" marR="0" lvl="1" indent="-285750" algn="l" rtl="0">
              <a:spcBef>
                <a:spcPts val="1900"/>
              </a:spcBef>
              <a:spcAft>
                <a:spcPts val="0"/>
              </a:spcAft>
              <a:buClr>
                <a:srgbClr val="000000"/>
              </a:buClr>
              <a:buSzPts val="3078"/>
              <a:buFont typeface="Arial"/>
              <a:buChar char="-"/>
            </a:pPr>
            <a:r>
              <a:rPr lang="en-US" sz="1800" b="0" i="0" u="none" strike="noStrike" cap="none">
                <a:solidFill>
                  <a:srgbClr val="000000"/>
                </a:solidFill>
                <a:latin typeface="Arial"/>
                <a:ea typeface="Arial"/>
                <a:cs typeface="Arial"/>
                <a:sym typeface="Arial"/>
              </a:rPr>
              <a:t>Political Opinion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685800" y="515937"/>
            <a:ext cx="7772400" cy="83661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1" i="0" u="none" strike="noStrike" cap="none">
                <a:solidFill>
                  <a:schemeClr val="dk1"/>
                </a:solidFill>
                <a:latin typeface="Montserrat"/>
                <a:ea typeface="Montserrat"/>
                <a:cs typeface="Montserrat"/>
                <a:sym typeface="Montserrat"/>
              </a:rPr>
              <a:t>Thinking Biblically</a:t>
            </a:r>
            <a:endParaRPr sz="1800" b="1" i="0" u="none" strike="noStrike" cap="none">
              <a:solidFill>
                <a:schemeClr val="dk1"/>
              </a:solidFill>
              <a:latin typeface="Montserrat"/>
              <a:ea typeface="Montserrat"/>
              <a:cs typeface="Montserrat"/>
              <a:sym typeface="Montserrat"/>
            </a:endParaRPr>
          </a:p>
        </p:txBody>
      </p:sp>
      <p:sp>
        <p:nvSpPr>
          <p:cNvPr id="86" name="Google Shape;86;p15"/>
          <p:cNvSpPr txBox="1">
            <a:spLocks noGrp="1"/>
          </p:cNvSpPr>
          <p:nvPr>
            <p:ph type="body" idx="1"/>
          </p:nvPr>
        </p:nvSpPr>
        <p:spPr>
          <a:xfrm>
            <a:off x="4724400" y="1047751"/>
            <a:ext cx="4343400" cy="297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Refugees and other immigrants are made in the Image of God and possess inherent dignity and potential  (Gen. 1:26-27)</a:t>
            </a:r>
            <a:endParaRPr/>
          </a:p>
        </p:txBody>
      </p:sp>
      <p:pic>
        <p:nvPicPr>
          <p:cNvPr id="87" name="Google Shape;87;p15"/>
          <p:cNvPicPr preferRelativeResize="0"/>
          <p:nvPr/>
        </p:nvPicPr>
        <p:blipFill rotWithShape="1">
          <a:blip r:embed="rId3">
            <a:alphaModFix/>
          </a:blip>
          <a:srcRect/>
          <a:stretch/>
        </p:blipFill>
        <p:spPr>
          <a:xfrm>
            <a:off x="229529" y="1238251"/>
            <a:ext cx="4363936" cy="2895600"/>
          </a:xfrm>
          <a:prstGeom prst="rect">
            <a:avLst/>
          </a:prstGeom>
          <a:noFill/>
          <a:ln>
            <a:noFill/>
          </a:ln>
        </p:spPr>
      </p:pic>
    </p:spTree>
  </p:cSld>
  <p:clrMapOvr>
    <a:masterClrMapping/>
  </p:clrMapOvr>
</p:sld>
</file>

<file path=ppt/theme/theme1.xml><?xml version="1.0" encoding="utf-8"?>
<a:theme xmlns:a="http://schemas.openxmlformats.org/drawingml/2006/main" name="Content">
  <a:themeElements>
    <a:clrScheme name="WR">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2354</Words>
  <Application>Microsoft Office PowerPoint</Application>
  <PresentationFormat>On-screen Show (16:9)</PresentationFormat>
  <Paragraphs>232</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Gill Sans</vt:lpstr>
      <vt:lpstr>Montserrat</vt:lpstr>
      <vt:lpstr>Montserrat Medium</vt:lpstr>
      <vt:lpstr>Content</vt:lpstr>
      <vt:lpstr>Welcoming the Stranger: A Biblical Conversation on Immigration</vt:lpstr>
      <vt:lpstr>PowerPoint Presentation</vt:lpstr>
      <vt:lpstr>Some Troubling Statistics</vt:lpstr>
      <vt:lpstr>Some Troubling Statistics</vt:lpstr>
      <vt:lpstr>Some Troubling Statistics</vt:lpstr>
      <vt:lpstr>Some Troubling Statistics</vt:lpstr>
      <vt:lpstr>Thinking Biblically</vt:lpstr>
      <vt:lpstr>Legal Definition of a Refugee</vt:lpstr>
      <vt:lpstr>Thinking Biblically</vt:lpstr>
      <vt:lpstr>Economics of Refugees &amp; Immigration</vt:lpstr>
      <vt:lpstr>Economics of Refugees &amp; Immigration</vt:lpstr>
      <vt:lpstr>Thinking Biblically</vt:lpstr>
      <vt:lpstr>Unique Vulnerability of Refugees &amp; Other Immigrants</vt:lpstr>
      <vt:lpstr>Thinking Biblically</vt:lpstr>
      <vt:lpstr>History of Immigration to the US</vt:lpstr>
      <vt:lpstr>Thinking Biblically</vt:lpstr>
      <vt:lpstr>Refugees and Terrorism</vt:lpstr>
      <vt:lpstr>Immigrants and Crime</vt:lpstr>
      <vt:lpstr>Thinking Biblically</vt:lpstr>
      <vt:lpstr>Immigration Legal Statuses</vt:lpstr>
      <vt:lpstr>Thinking Biblically</vt:lpstr>
      <vt:lpstr>Immigration and Church Growth</vt:lpstr>
      <vt:lpstr>Thinking Biblically</vt:lpstr>
      <vt:lpstr>Religious Demographics of Refugees Resettled to the US</vt:lpstr>
      <vt:lpstr>Persecuted Christians and the US Refugee Program</vt:lpstr>
      <vt:lpstr>Thinking Biblically</vt:lpstr>
      <vt:lpstr>A Missed Missional Opportunity</vt:lpstr>
      <vt:lpstr>A Missed Missional Opportunity</vt:lpstr>
      <vt:lpstr>A Christian Response to Refugees and Immigration</vt:lpstr>
      <vt:lpstr>A Christian Response to Refugees and Immigration</vt:lpstr>
      <vt:lpstr>A Christian Response to Refugees and Immigration</vt:lpstr>
      <vt:lpstr>A Christian Response to Refugees and Immigration</vt:lpstr>
      <vt:lpstr>A Christian Response to Refugees and Immigration</vt:lpstr>
      <vt:lpstr>A Christian Response to Refugees and Immigration</vt:lpstr>
      <vt:lpstr>A Christian Response to Refugees and Immigration</vt:lpstr>
      <vt:lpstr>A Christian Response to Refugees and Immigration</vt:lpstr>
      <vt:lpstr>A Christian Response to Refugees and Immigration</vt:lpstr>
      <vt:lpstr>A Christian Response to Refugees and Immigration</vt:lpstr>
      <vt:lpstr>A Christian Response to Refugees and Immigration</vt:lpstr>
      <vt:lpstr>Thinking Biblically</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Welcoming the Stranger: A Biblical Conversation on Immigration</dc:title>
  <dc:creator>Jane</dc:creator>
  <cp:lastModifiedBy>Jane Koenecke</cp:lastModifiedBy>
  <cp:revision>1</cp:revision>
  <dcterms:modified xsi:type="dcterms:W3CDTF">2018-08-19T18:41:23Z</dcterms:modified>
</cp:coreProperties>
</file>